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3564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>
        <c:manualLayout>
          <c:layoutTarget val="inner"/>
          <c:xMode val="edge"/>
          <c:yMode val="edge"/>
          <c:x val="0.35534007398134498"/>
          <c:y val="0.15708396274303851"/>
          <c:w val="0.55855350778526258"/>
          <c:h val="0.42466791603111737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.0">
                  <c:v>5577</c:v>
                </c:pt>
                <c:pt idx="1">
                  <c:v>23562.799999999999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1D4-4987-A3C4-09C7473E61ED}"/>
            </c:ext>
          </c:extLst>
        </c:ser>
        <c:dLbls/>
        <c:gapWidth val="95"/>
        <c:gapDepth val="95"/>
        <c:shape val="cylinder"/>
        <c:axId val="53115904"/>
        <c:axId val="53134080"/>
        <c:axId val="0"/>
      </c:bar3DChart>
      <c:catAx>
        <c:axId val="53115904"/>
        <c:scaling>
          <c:orientation val="minMax"/>
        </c:scaling>
        <c:axPos val="l"/>
        <c:numFmt formatCode="General" sourceLinked="0"/>
        <c:majorTickMark val="none"/>
        <c:tickLblPos val="nextTo"/>
        <c:crossAx val="53134080"/>
        <c:crosses val="autoZero"/>
        <c:auto val="1"/>
        <c:lblAlgn val="ctr"/>
        <c:lblOffset val="100"/>
      </c:catAx>
      <c:valAx>
        <c:axId val="53134080"/>
        <c:scaling>
          <c:orientation val="minMax"/>
        </c:scaling>
        <c:axPos val="b"/>
        <c:majorGridlines/>
        <c:numFmt formatCode="0.0" sourceLinked="1"/>
        <c:majorTickMark val="none"/>
        <c:tickLblPos val="nextTo"/>
        <c:crossAx val="531159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13497</c:v>
                </c:pt>
                <c:pt idx="1">
                  <c:v>15601.6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741-4048-9E91-FE2AC186091D}"/>
            </c:ext>
          </c:extLst>
        </c:ser>
        <c:dLbls/>
        <c:shape val="cylinder"/>
        <c:axId val="53176960"/>
        <c:axId val="53182848"/>
        <c:axId val="0"/>
      </c:bar3DChart>
      <c:catAx>
        <c:axId val="53176960"/>
        <c:scaling>
          <c:orientation val="minMax"/>
        </c:scaling>
        <c:axPos val="b"/>
        <c:numFmt formatCode="General" sourceLinked="0"/>
        <c:tickLblPos val="nextTo"/>
        <c:crossAx val="53182848"/>
        <c:crosses val="autoZero"/>
        <c:auto val="1"/>
        <c:lblAlgn val="ctr"/>
        <c:lblOffset val="100"/>
      </c:catAx>
      <c:valAx>
        <c:axId val="53182848"/>
        <c:scaling>
          <c:orientation val="minMax"/>
        </c:scaling>
        <c:axPos val="l"/>
        <c:majorGridlines/>
        <c:numFmt formatCode="General" sourceLinked="1"/>
        <c:tickLblPos val="nextTo"/>
        <c:crossAx val="531769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lang="ru-RU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3F724-242B-4323-9482-2F2AB028F200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5CE78-95B3-457A-B808-6D53EA85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37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5CE78-95B3-457A-B808-6D53EA85D5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EFAADD-37B5-45E1-B42B-1BCB09559BEA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3033E1-F0C6-49C2-9FC3-8B3663E83A5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14422"/>
            <a:ext cx="8929718" cy="2000264"/>
          </a:xfrm>
        </p:spPr>
        <p:txBody>
          <a:bodyPr>
            <a:noAutofit/>
          </a:bodyPr>
          <a:lstStyle/>
          <a:p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СЕКТОР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ЭКОНОМИКИ И ФИНАНСОВ</a:t>
            </a:r>
            <a:b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2019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5357826"/>
            <a:ext cx="5472106" cy="966782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Николаевское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сельское поселение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332656"/>
            <a:ext cx="71666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За 2019 год: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142976" y="1700808"/>
            <a:ext cx="7620024" cy="4395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Внесено </a:t>
            </a:r>
            <a:r>
              <a:rPr lang="ru-RU" sz="3200" b="1" dirty="0" smtClean="0"/>
              <a:t>11</a:t>
            </a:r>
            <a:r>
              <a:rPr lang="ru-RU" sz="3200" dirty="0" smtClean="0"/>
              <a:t> </a:t>
            </a:r>
            <a:r>
              <a:rPr lang="ru-RU" sz="3200" dirty="0"/>
              <a:t>изменений в сводную бюджетную роспись</a:t>
            </a:r>
          </a:p>
          <a:p>
            <a:r>
              <a:rPr lang="ru-RU" sz="3200" dirty="0"/>
              <a:t>Вносились изменения в 9 муниципальных программ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04664"/>
            <a:ext cx="862187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Постановление о поквартальном исполнении бюджета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60851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166/1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29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.04.2019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1 квартал 2019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224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16.07.2019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полугодие 2019 года»;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№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393/2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от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18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.10.2019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года «Об утверждении отчета об исполнении бюджета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Николаевского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сельского поселения за 9 месяцев 2019 года».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33400"/>
            <a:ext cx="8137555" cy="1311424"/>
          </a:xfrm>
        </p:spPr>
        <p:txBody>
          <a:bodyPr/>
          <a:lstStyle/>
          <a:p>
            <a:r>
              <a:rPr lang="ru-RU" sz="3200" dirty="0"/>
              <a:t>СЕКТОРОМ ЭКОНОМИКИ И ФИНАНСОВ </a:t>
            </a:r>
            <a:r>
              <a:rPr lang="ru-RU" dirty="0"/>
              <a:t>подготовлено: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85720" y="2492896"/>
            <a:ext cx="8643998" cy="386506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  </a:t>
            </a:r>
            <a:r>
              <a:rPr lang="ru-RU" dirty="0" smtClean="0"/>
              <a:t>3 </a:t>
            </a:r>
            <a:r>
              <a:rPr lang="ru-RU" dirty="0"/>
              <a:t>распоряжения Администрации </a:t>
            </a:r>
            <a:r>
              <a:rPr lang="ru-RU" dirty="0" smtClean="0"/>
              <a:t>Николаевского </a:t>
            </a:r>
            <a:r>
              <a:rPr lang="ru-RU" dirty="0"/>
              <a:t>сельского поселения о выделении средств из резервного фонда;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46 проектов постановлений Администрации поселения нормативного характера;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pPr lvl="0" algn="just">
              <a:buClr>
                <a:srgbClr val="F07F09"/>
              </a:buClr>
              <a:buFont typeface="Wingdings" pitchFamily="2" charset="2"/>
              <a:buChar char="Ø"/>
            </a:pPr>
            <a:r>
              <a:rPr lang="ru-RU" dirty="0">
                <a:solidFill>
                  <a:srgbClr val="F07F09">
                    <a:shade val="50000"/>
                    <a:satMod val="110000"/>
                  </a:srgbClr>
                </a:solidFill>
              </a:rPr>
              <a:t>  86 проектов распоряжений Администрации поселения нормативного характера;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3 проекта решения Регламентирующих бюджетный процесс в </a:t>
            </a:r>
            <a:r>
              <a:rPr lang="ru-RU" dirty="0" smtClean="0"/>
              <a:t>Николаевском </a:t>
            </a:r>
            <a:r>
              <a:rPr lang="ru-RU" dirty="0"/>
              <a:t>сельском поселении;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  </a:t>
            </a:r>
            <a:r>
              <a:rPr lang="ru-RU" dirty="0" smtClean="0"/>
              <a:t>20 </a:t>
            </a:r>
            <a:r>
              <a:rPr lang="ru-RU" dirty="0"/>
              <a:t>проект решений Собрания депутатов </a:t>
            </a:r>
            <a:r>
              <a:rPr lang="ru-RU" dirty="0" smtClean="0"/>
              <a:t>Николаевского </a:t>
            </a:r>
            <a:r>
              <a:rPr lang="ru-RU" dirty="0"/>
              <a:t>сельского поселения</a:t>
            </a:r>
          </a:p>
          <a:p>
            <a:pPr algn="just"/>
            <a:endParaRPr lang="ru-RU" dirty="0"/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3143248"/>
            <a:ext cx="828680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Рассмотрено </a:t>
            </a:r>
            <a:r>
              <a:rPr lang="ru-RU" dirty="0">
                <a:solidFill>
                  <a:schemeClr val="accent1"/>
                </a:solidFill>
              </a:rPr>
              <a:t>210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документ входящей корреспонденции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/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accent1"/>
                </a:solidFill>
              </a:rPr>
              <a:t>Оформлено 123 документов исходящей корреспонденции</a:t>
            </a:r>
            <a:br>
              <a:rPr lang="ru-RU" dirty="0">
                <a:solidFill>
                  <a:schemeClr val="accent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2" y="533400"/>
            <a:ext cx="8064530" cy="1609716"/>
          </a:xfrm>
        </p:spPr>
        <p:txBody>
          <a:bodyPr>
            <a:noAutofit/>
          </a:bodyPr>
          <a:lstStyle/>
          <a:p>
            <a:r>
              <a:rPr lang="ru-RU" sz="2800" dirty="0"/>
              <a:t>Для выполнения задач, поставленных перед </a:t>
            </a:r>
            <a:r>
              <a:rPr lang="ru-RU" sz="2800" dirty="0" smtClean="0">
                <a:solidFill>
                  <a:schemeClr val="tx1"/>
                </a:solidFill>
              </a:rPr>
              <a:t>сектором </a:t>
            </a:r>
            <a:r>
              <a:rPr lang="ru-RU" sz="2800" dirty="0">
                <a:solidFill>
                  <a:schemeClr val="tx1"/>
                </a:solidFill>
              </a:rPr>
              <a:t>экономики и финансов, используются следующие информационные системы </a:t>
            </a: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2780928"/>
            <a:ext cx="8001056" cy="407707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Программа создания и корректировки информационного фонда бухгалтерской отчетности –СКИФ-Свод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Система удаленного финансового документооборота Федерального казначейства (СУФД)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«Мониторинг налоговых доходов»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Программное Обеспечение «Доп.расшифровка к месячному отчету»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Комплекс электронной отчетности и документооборота «</a:t>
            </a:r>
            <a:r>
              <a:rPr lang="ru-RU" sz="2200" dirty="0" err="1"/>
              <a:t>Сбис</a:t>
            </a:r>
            <a:r>
              <a:rPr lang="ru-RU" sz="2200" dirty="0"/>
              <a:t>++»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«Прогноз»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Автоматизированная информационная система </a:t>
            </a:r>
            <a:r>
              <a:rPr lang="ru-RU" sz="2200" dirty="0" smtClean="0"/>
              <a:t>Парус-бухгалтерия</a:t>
            </a:r>
            <a:endParaRPr lang="ru-RU" sz="2200" dirty="0"/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Информационная система «</a:t>
            </a:r>
            <a:r>
              <a:rPr lang="ru-RU" sz="2200" dirty="0" err="1"/>
              <a:t>скиф-бп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200" dirty="0"/>
              <a:t>-АВТОМАТИЗИРОВАННАЯ СИСТЕМА «</a:t>
            </a:r>
            <a:r>
              <a:rPr lang="ru-RU" sz="2200" dirty="0" err="1"/>
              <a:t>АЦК-Финансы</a:t>
            </a:r>
            <a:r>
              <a:rPr lang="ru-RU" sz="2200" dirty="0"/>
              <a:t>»,»</a:t>
            </a:r>
            <a:r>
              <a:rPr lang="ru-RU" sz="2200" dirty="0" err="1"/>
              <a:t>АЦК-Планирование</a:t>
            </a:r>
            <a:r>
              <a:rPr lang="ru-RU" sz="2200" dirty="0"/>
              <a:t>»</a:t>
            </a:r>
          </a:p>
          <a:p>
            <a:pPr algn="just">
              <a:buFont typeface="Wingdings" pitchFamily="2" charset="2"/>
              <a:buChar char="§"/>
            </a:pPr>
            <a:endParaRPr lang="ru-RU" sz="2200" dirty="0"/>
          </a:p>
          <a:p>
            <a:pPr>
              <a:buFont typeface="Wingdings" pitchFamily="2" charset="2"/>
              <a:buChar char="§"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8596" y="548680"/>
            <a:ext cx="8286808" cy="580927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/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Соответствие финансовых возможностей </a:t>
            </a:r>
            <a:r>
              <a:rPr lang="ru-RU" sz="2400" dirty="0" smtClean="0"/>
              <a:t>Николаевского </a:t>
            </a:r>
            <a:r>
              <a:rPr lang="ru-RU" sz="2400" dirty="0"/>
              <a:t>сельского поселения ключевым направлениям развития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роли бюджетной политики для поддержки экономического роста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/>
              <a:t>Повышение прозрачности и открытости бюджетного процесса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27966" cy="635795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</a:t>
            </a:r>
            <a:br>
              <a:rPr lang="ru-RU" sz="8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643998" cy="178595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АДМИНИСТРАЦИИ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НИКОЛАЕВСКОГО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85984" y="1785926"/>
            <a:ext cx="4429156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ГЛАВА АДМИНИСТРАЦИИ СЕЛЬСКОГО ПОСЕЛЕНИЯ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643042" y="2357430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3571868" y="264318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5180017" y="289242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6572264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357158" y="300037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ВЕДУЩИЙ СПЕЦИАЛИСТ</a:t>
            </a:r>
          </a:p>
          <a:p>
            <a:pPr algn="ctr"/>
            <a:r>
              <a:rPr lang="ru-RU" dirty="0" smtClean="0"/>
              <a:t>2</a:t>
            </a:r>
            <a:r>
              <a:rPr lang="ru-RU" dirty="0" smtClean="0"/>
              <a:t> единицы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00298" y="2857496"/>
            <a:ext cx="2000264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СПЕЦИАЛИСТ 1 </a:t>
            </a:r>
            <a:r>
              <a:rPr lang="ru-RU" dirty="0" smtClean="0"/>
              <a:t>КАТЕГОРИИ ГЛАВНЫЙ СПЕЦИАЛИСТ2 единицы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43438" y="3500438"/>
            <a:ext cx="1714512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ГЛАВНЫЙ БУХГАЛТЕР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72264" y="3214686"/>
            <a:ext cx="228601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СЕКТОРА ЭКОНОМИКИ И ФИНАНСОВ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10800000">
            <a:off x="428596" y="185736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-1177965" y="3393281"/>
            <a:ext cx="307104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57158" y="4929198"/>
            <a:ext cx="44291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>
            <a:off x="1500960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>
            <a:off x="4572794" y="51427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428596" y="5500702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ИНСПЕКТОР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28992" y="5500702"/>
            <a:ext cx="228601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ВОДИТЕЛЬ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143636" y="5500702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УБОРЩИК </a:t>
            </a:r>
          </a:p>
          <a:p>
            <a:pPr algn="ctr"/>
            <a:r>
              <a:rPr lang="ru-RU" dirty="0"/>
              <a:t>0,5 </a:t>
            </a:r>
            <a:r>
              <a:rPr lang="ru-RU" dirty="0" smtClean="0"/>
              <a:t>единицы</a:t>
            </a:r>
            <a:endParaRPr lang="ru-RU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786314" y="4929198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rot="5400000">
            <a:off x="7072330" y="51435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СЕКТОРА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39604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обеспечение проведения и реализации единой финансовой и бюджетной политики в </a:t>
            </a:r>
            <a:r>
              <a:rPr lang="ru-RU" sz="2800" dirty="0" smtClean="0">
                <a:latin typeface="Times New Roman" pitchFamily="18" charset="0"/>
              </a:rPr>
              <a:t>Николаевском </a:t>
            </a:r>
            <a:r>
              <a:rPr lang="ru-RU" sz="2800" dirty="0">
                <a:latin typeface="Times New Roman" pitchFamily="18" charset="0"/>
              </a:rPr>
              <a:t>сельском поселении;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формирование проектов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 и прогноза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исполнения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ведение бюджетного учета и формирование отчетности об исполнении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 и консолидированного бюджета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осуществление финансового контроля в пределах установленной компетенции;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совершенствование организации бюджетного процесса в </a:t>
            </a:r>
            <a:r>
              <a:rPr lang="ru-RU" sz="2800" dirty="0" smtClean="0">
                <a:latin typeface="Times New Roman" pitchFamily="18" charset="0"/>
              </a:rPr>
              <a:t>Николаевском </a:t>
            </a:r>
            <a:r>
              <a:rPr lang="ru-RU" sz="2800" dirty="0">
                <a:latin typeface="Times New Roman" pitchFamily="18" charset="0"/>
              </a:rPr>
              <a:t>сельском поселении;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осуществляет разработку проектов программ, а также прогноза социально-экономического развития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поселения; 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организация размещения заказов, разработка прогнозов и планов проведения закупок; формирование материалов для заключения контрактов (договоров) и контроля за сроками выполнения договорных обязательств;</a:t>
            </a:r>
          </a:p>
          <a:p>
            <a:pPr>
              <a:lnSpc>
                <a:spcPct val="80000"/>
              </a:lnSpc>
            </a:pPr>
            <a:r>
              <a:rPr lang="ru-RU" sz="2800" dirty="0">
                <a:latin typeface="Times New Roman" pitchFamily="18" charset="0"/>
              </a:rPr>
              <a:t>- проведение и разработка документации для координационного совета </a:t>
            </a:r>
            <a:r>
              <a:rPr lang="ru-RU" sz="2800" dirty="0" smtClean="0">
                <a:latin typeface="Times New Roman" pitchFamily="18" charset="0"/>
              </a:rPr>
              <a:t>Николаевского </a:t>
            </a:r>
            <a:r>
              <a:rPr lang="ru-RU" sz="2800" dirty="0">
                <a:latin typeface="Times New Roman" pitchFamily="18" charset="0"/>
              </a:rPr>
              <a:t>сельского поселения.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effectLst/>
                <a:latin typeface="Times New Roman" pitchFamily="18" charset="0"/>
              </a:rPr>
              <a:t>Бюджет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на 2019 год и на плановый период 2020 и 2021 годов утвержден решением Собрания депутатов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effectLst/>
                <a:latin typeface="Times New Roman" pitchFamily="18" charset="0"/>
              </a:rPr>
              <a:t>сельского поселения от </a:t>
            </a:r>
            <a:r>
              <a:rPr lang="ru-RU" sz="3200" b="1" i="1" u="sng" dirty="0">
                <a:latin typeface="Times New Roman" pitchFamily="18" charset="0"/>
              </a:rPr>
              <a:t>27</a:t>
            </a:r>
            <a:r>
              <a:rPr lang="ru-RU" sz="3200" b="1" i="1" u="sng" dirty="0">
                <a:effectLst/>
                <a:latin typeface="Times New Roman" pitchFamily="18" charset="0"/>
              </a:rPr>
              <a:t>.12.2018г. № </a:t>
            </a:r>
            <a:r>
              <a:rPr lang="ru-RU" sz="3200" b="1" i="1" u="sng" dirty="0" smtClean="0">
                <a:effectLst/>
                <a:latin typeface="Times New Roman" pitchFamily="18" charset="0"/>
              </a:rPr>
              <a:t>140</a:t>
            </a:r>
            <a:r>
              <a:rPr lang="ru-RU" sz="3200" b="1" i="1" dirty="0" smtClean="0">
                <a:effectLst/>
                <a:latin typeface="Times New Roman" pitchFamily="18" charset="0"/>
              </a:rPr>
              <a:t>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500438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ru-RU" sz="3200" b="1" dirty="0">
                <a:latin typeface="Times New Roman" pitchFamily="18" charset="0"/>
              </a:rPr>
              <a:t>Бюджетные росписи до муниципальных учреждений культуры </a:t>
            </a:r>
            <a:r>
              <a:rPr lang="ru-RU" sz="3200" b="1" dirty="0" smtClean="0">
                <a:effectLst/>
                <a:latin typeface="Times New Roman" pitchFamily="18" charset="0"/>
              </a:rPr>
              <a:t>Николаевского </a:t>
            </a:r>
            <a:r>
              <a:rPr lang="ru-RU" sz="3200" b="1" dirty="0">
                <a:latin typeface="Times New Roman" pitchFamily="18" charset="0"/>
              </a:rPr>
              <a:t>сельского поселения доведены до </a:t>
            </a:r>
            <a:r>
              <a:rPr lang="ru-RU" sz="3200" b="1" i="1" u="sng" dirty="0">
                <a:latin typeface="Times New Roman" pitchFamily="18" charset="0"/>
              </a:rPr>
              <a:t>01.01.2019г.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8431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 поселения в 2019 году составили </a:t>
            </a:r>
            <a:br>
              <a:rPr lang="ru-RU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29 139,8 </a:t>
            </a:r>
            <a:r>
              <a:rPr lang="ru-RU" sz="4400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sz="4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341425386"/>
              </p:ext>
            </p:extLst>
          </p:nvPr>
        </p:nvGraphicFramePr>
        <p:xfrm>
          <a:off x="428596" y="2500306"/>
          <a:ext cx="8501122" cy="3929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1000108"/>
            <a:ext cx="7772400" cy="1057292"/>
          </a:xfrm>
        </p:spPr>
        <p:txBody>
          <a:bodyPr anchor="ctr">
            <a:noAutofit/>
          </a:bodyPr>
          <a:lstStyle/>
          <a:p>
            <a:r>
              <a:rPr lang="ru-RU" dirty="0">
                <a:solidFill>
                  <a:sysClr val="windowText" lastClr="000000"/>
                </a:solidFill>
              </a:rPr>
              <a:t>Расходы бюджета поселения за 2019 г составили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39956280"/>
              </p:ext>
            </p:extLst>
          </p:nvPr>
        </p:nvGraphicFramePr>
        <p:xfrm>
          <a:off x="214282" y="2214554"/>
          <a:ext cx="871543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29718" cy="9143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налогов в бюджет поселения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4083903"/>
              </p:ext>
            </p:extLst>
          </p:nvPr>
        </p:nvGraphicFramePr>
        <p:xfrm>
          <a:off x="285721" y="1500173"/>
          <a:ext cx="8643996" cy="422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57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3372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65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1176,0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1314,6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ЕСН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557,1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849,2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565,7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2614,8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3007,2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Прочие</a:t>
                      </a:r>
                      <a:r>
                        <a:rPr lang="ru-RU" baseline="0" dirty="0">
                          <a:latin typeface="Times New Roman" pitchFamily="18" charset="0"/>
                          <a:cs typeface="Times New Roman" pitchFamily="18" charset="0"/>
                        </a:rPr>
                        <a:t> налоги и сборы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3372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9040,4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23562,8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595444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3200" dirty="0"/>
              <a:t>Ф.0503110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Ф.0503111</a:t>
            </a:r>
            <a:r>
              <a:rPr lang="en-US" sz="3200" dirty="0"/>
              <a:t>m</a:t>
            </a:r>
            <a:endParaRPr lang="ru-RU" sz="3200" dirty="0"/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Ф.0503320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Ф.0503359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Ф.0503360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Ф.0503364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Ф.0503368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Ф.0503371</a:t>
            </a:r>
          </a:p>
          <a:p>
            <a:pPr>
              <a:buFont typeface="Wingdings" pitchFamily="2" charset="2"/>
              <a:buChar char="q"/>
            </a:pPr>
            <a:r>
              <a:rPr lang="ru-RU" sz="3200" dirty="0"/>
              <a:t>Ф.0503377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428892" cy="321471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Ф.721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737z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768z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769z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0503323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6143636" y="2357430"/>
            <a:ext cx="3000364" cy="414340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Реестр</a:t>
            </a:r>
            <a:r>
              <a:rPr lang="ru-RU" sz="2900" dirty="0"/>
              <a:t> расходных обязательств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Мониторинг</a:t>
            </a: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местных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№3 – </a:t>
            </a:r>
            <a:r>
              <a:rPr kumimoji="0" lang="ru-RU" sz="29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информ</a:t>
            </a: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Форма №4 - ТЭР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29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№1 - МБ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2900" baseline="0" dirty="0"/>
              <a:t>Сведения об</a:t>
            </a:r>
            <a:r>
              <a:rPr lang="ru-RU" sz="2900" dirty="0"/>
              <a:t> исполнении бюджета муниципального образования</a:t>
            </a: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r>
              <a:rPr lang="ru-RU" sz="2900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Ежемесячная/ежеквартальная отчетность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642910" y="2357430"/>
            <a:ext cx="2428892" cy="41434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1700" dirty="0"/>
              <a:t>Ф.0503125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Ф.0503317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Ф.0503387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ф.№1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Дополнительная расшифровка ф.№2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Сведения о программах ф.№3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Справка о ДТ и КТ МБУК ф. №6</a:t>
            </a:r>
          </a:p>
          <a:p>
            <a:pPr>
              <a:buFont typeface="Wingdings" pitchFamily="2" charset="2"/>
              <a:buChar char="q"/>
            </a:pPr>
            <a:r>
              <a:rPr lang="ru-RU" sz="1700" dirty="0"/>
              <a:t>Расшифровка прочих расходов</a:t>
            </a:r>
          </a:p>
          <a:p>
            <a:pPr>
              <a:buFont typeface="Wingdings" pitchFamily="2" charset="2"/>
              <a:buChar char="q"/>
            </a:pPr>
            <a:endParaRPr lang="ru-RU" sz="3200" dirty="0"/>
          </a:p>
          <a:p>
            <a:pPr>
              <a:buNone/>
            </a:pPr>
            <a:endParaRPr lang="ru-RU" sz="32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472" y="1643050"/>
            <a:ext cx="2428892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Бюджетная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86116" y="1643050"/>
            <a:ext cx="2571768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Бухгалтерская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1643050"/>
            <a:ext cx="2500330" cy="7143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Аналитическая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1928794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000496" y="1000108"/>
            <a:ext cx="1071570" cy="571504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215206" y="1000108"/>
            <a:ext cx="500066" cy="50006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8"/>
          <p:cNvSpPr txBox="1">
            <a:spLocks/>
          </p:cNvSpPr>
          <p:nvPr/>
        </p:nvSpPr>
        <p:spPr>
          <a:xfrm>
            <a:off x="3357554" y="2357430"/>
            <a:ext cx="2357454" cy="1285884"/>
          </a:xfrm>
          <a:prstGeom prst="rect">
            <a:avLst/>
          </a:prstGeom>
        </p:spPr>
        <p:txBody>
          <a:bodyPr vert="horz">
            <a:normAutofit fontScale="4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Ф.737с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7d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Ф.737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Ф.7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Ф.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79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8"/>
          <p:cNvSpPr txBox="1">
            <a:spLocks/>
          </p:cNvSpPr>
          <p:nvPr/>
        </p:nvSpPr>
        <p:spPr>
          <a:xfrm>
            <a:off x="5000628" y="2357430"/>
            <a:ext cx="4143372" cy="4143404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«</a:t>
            </a:r>
            <a:r>
              <a:rPr lang="en-US" sz="3400" dirty="0" err="1"/>
              <a:t>oks</a:t>
            </a:r>
            <a:r>
              <a:rPr lang="ru-RU" sz="3400" dirty="0"/>
              <a:t>» и «</a:t>
            </a:r>
            <a:r>
              <a:rPr lang="en-US" sz="3400" dirty="0" err="1"/>
              <a:t>okb</a:t>
            </a:r>
            <a:r>
              <a:rPr lang="ru-RU" sz="3400" dirty="0"/>
              <a:t>»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Ф.0503074 14-МО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Форма №1 контракт «Сведения об определении</a:t>
            </a:r>
            <a:r>
              <a:rPr lang="ru-RU" sz="3400" dirty="0"/>
              <a:t> поставщиков (подрядчиков, исполнителей) для обеспечения государственных  и муниципальных нужд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Оценка ожидаемого исполнения бюджета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Сводка</a:t>
            </a:r>
            <a:r>
              <a:rPr lang="ru-RU" sz="3400" dirty="0"/>
              <a:t> по доходам и плановым показателям</a:t>
            </a:r>
            <a:endParaRPr lang="ru-RU" sz="3400" baseline="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по </a:t>
            </a:r>
            <a:r>
              <a:rPr lang="ru-RU" sz="3400" dirty="0" err="1"/>
              <a:t>ВУСам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Прогноз налоговых и неналоговых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</a:t>
            </a:r>
            <a:r>
              <a:rPr lang="ru-RU" sz="3400" dirty="0"/>
              <a:t> по недоимке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исполнении дох. части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сокр. 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недоимки</a:t>
            </a:r>
            <a:endParaRPr kumimoji="0" lang="ru-RU" sz="3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 динамике долговых обязательств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Анализ исполнения доходов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baseline="0" dirty="0"/>
              <a:t>Отчет по исполнению доходов и администрированию налогов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объемах потребления ТЭР и задолженности организаций, </a:t>
            </a:r>
            <a:r>
              <a:rPr lang="ru-RU" sz="3400" dirty="0" err="1"/>
              <a:t>ф</a:t>
            </a:r>
            <a:r>
              <a:rPr kumimoji="0" lang="ru-RU" sz="3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инансируемых</a:t>
            </a:r>
            <a:r>
              <a:rPr kumimoji="0" lang="ru-RU" sz="3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 счет бюджета поселения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Отчет о закупках для муниципальных нужд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Отчет по закупкам УСМП и СОНКО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lang="ru-RU" sz="3400" dirty="0"/>
              <a:t>Сведения №22-ЖКХ  «Сведения о работе ЖК организаций в условиях </a:t>
            </a:r>
            <a:r>
              <a:rPr lang="ru-RU" sz="3400" dirty="0" smtClean="0"/>
              <a:t>реформы</a:t>
            </a:r>
            <a:endParaRPr lang="ru-RU" sz="3400" dirty="0"/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r>
              <a:rPr kumimoji="0" lang="ru-RU" sz="3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Сведения об освоении денежных средств, направленных на обеспечение пожарной безопасности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Char char="q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618</TotalTime>
  <Words>791</Words>
  <Application>Microsoft Office PowerPoint</Application>
  <PresentationFormat>Экран (4:3)</PresentationFormat>
  <Paragraphs>171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СЕКТОР  ЭКОНОМИКИ И ФИНАНСОВ за 2019 год</vt:lpstr>
      <vt:lpstr>СТРУКТУРА АДМИНИСТРАЦИИ НИКОЛАЕВСКОГО СЕЛЬСКОГО ПОСЕЛЕНИЯ</vt:lpstr>
      <vt:lpstr> ОСНОВНЫЕ ЗАДАЧИ СЕКТОРА:</vt:lpstr>
      <vt:lpstr>Слайд 4</vt:lpstr>
      <vt:lpstr>Доходы бюджета поселения в 2019 году составили  29 139,8 тыс.руб</vt:lpstr>
      <vt:lpstr>Расходы бюджета поселения за 2019 г составили </vt:lpstr>
      <vt:lpstr>Поступления налогов в бюджет поселения</vt:lpstr>
      <vt:lpstr>Годовая отчетность</vt:lpstr>
      <vt:lpstr>Ежемесячная/ежеквартальная отчетность</vt:lpstr>
      <vt:lpstr>За 2019 год:</vt:lpstr>
      <vt:lpstr>Постановление о поквартальном исполнении бюджета</vt:lpstr>
      <vt:lpstr>СЕКТОРОМ ЭКОНОМИКИ И ФИНАНСОВ подготовлено:</vt:lpstr>
      <vt:lpstr>    Рассмотрено 210 документ входящей корреспонденции  Оформлено 123 документов исходящей корреспонденции  </vt:lpstr>
      <vt:lpstr>Для выполнения задач, поставленных перед сектором экономики и финансов, используются следующие информационные системы </vt:lpstr>
      <vt:lpstr>Слайд 15</vt:lpstr>
      <vt:lpstr>  СПАСИБО ЗА ВНИМАНИЕ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119</cp:revision>
  <dcterms:created xsi:type="dcterms:W3CDTF">2016-03-10T14:49:59Z</dcterms:created>
  <dcterms:modified xsi:type="dcterms:W3CDTF">2020-01-22T05:30:05Z</dcterms:modified>
</cp:coreProperties>
</file>