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1" r:id="rId14"/>
    <p:sldId id="273" r:id="rId15"/>
    <p:sldId id="274" r:id="rId16"/>
    <p:sldId id="275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4713" autoAdjust="0"/>
  </p:normalViewPr>
  <p:slideViewPr>
    <p:cSldViewPr>
      <p:cViewPr varScale="1">
        <p:scale>
          <a:sx n="110" d="100"/>
          <a:sy n="110" d="100"/>
        </p:scale>
        <p:origin x="-356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AngAx val="1"/>
    </c:view3D>
    <c:plotArea>
      <c:layout>
        <c:manualLayout>
          <c:layoutTarget val="inner"/>
          <c:xMode val="edge"/>
          <c:yMode val="edge"/>
          <c:x val="0.3866980146855909"/>
          <c:y val="0.16354866763602269"/>
          <c:w val="0.55855350778526247"/>
          <c:h val="0.42466791603111731"/>
        </c:manualLayout>
      </c:layout>
      <c:bar3D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тыс.руб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 formatCode="0.0">
                  <c:v>5577</c:v>
                </c:pt>
                <c:pt idx="1">
                  <c:v>23562.799999999996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1D4-4987-A3C4-09C7473E61ED}"/>
            </c:ext>
          </c:extLst>
        </c:ser>
        <c:gapWidth val="95"/>
        <c:gapDepth val="95"/>
        <c:shape val="cylinder"/>
        <c:axId val="73700480"/>
        <c:axId val="73702016"/>
        <c:axId val="0"/>
      </c:bar3DChart>
      <c:catAx>
        <c:axId val="73700480"/>
        <c:scaling>
          <c:orientation val="minMax"/>
        </c:scaling>
        <c:axPos val="l"/>
        <c:numFmt formatCode="General" sourceLinked="0"/>
        <c:majorTickMark val="none"/>
        <c:tickLblPos val="nextTo"/>
        <c:crossAx val="73702016"/>
        <c:crosses val="autoZero"/>
        <c:auto val="1"/>
        <c:lblAlgn val="ctr"/>
        <c:lblOffset val="100"/>
      </c:catAx>
      <c:valAx>
        <c:axId val="73702016"/>
        <c:scaling>
          <c:orientation val="minMax"/>
        </c:scaling>
        <c:axPos val="b"/>
        <c:majorGridlines/>
        <c:numFmt formatCode="0.0" sourceLinked="1"/>
        <c:majorTickMark val="none"/>
        <c:tickLblPos val="nextTo"/>
        <c:crossAx val="7370048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5"/>
  <c:chart>
    <c:autoTitleDeleted val="1"/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тыс.руб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2018 год</c:v>
                </c:pt>
                <c:pt idx="1">
                  <c:v>2019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13497</c:v>
                </c:pt>
                <c:pt idx="1">
                  <c:v>15601.6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741-4048-9E91-FE2AC186091D}"/>
            </c:ext>
          </c:extLst>
        </c:ser>
        <c:shape val="cylinder"/>
        <c:axId val="73838976"/>
        <c:axId val="73840512"/>
        <c:axId val="0"/>
      </c:bar3DChart>
      <c:catAx>
        <c:axId val="73838976"/>
        <c:scaling>
          <c:orientation val="minMax"/>
        </c:scaling>
        <c:axPos val="b"/>
        <c:numFmt formatCode="General" sourceLinked="0"/>
        <c:tickLblPos val="nextTo"/>
        <c:crossAx val="73840512"/>
        <c:crosses val="autoZero"/>
        <c:auto val="1"/>
        <c:lblAlgn val="ctr"/>
        <c:lblOffset val="100"/>
      </c:catAx>
      <c:valAx>
        <c:axId val="73840512"/>
        <c:scaling>
          <c:orientation val="minMax"/>
        </c:scaling>
        <c:axPos val="l"/>
        <c:majorGridlines/>
        <c:numFmt formatCode="General" sourceLinked="1"/>
        <c:tickLblPos val="nextTo"/>
        <c:crossAx val="73838976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lang="ru-RU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C3F724-242B-4323-9482-2F2AB028F200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35CE78-95B3-457A-B808-6D53EA85D5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93774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CE78-95B3-457A-B808-6D53EA85D5CC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CE78-95B3-457A-B808-6D53EA85D5CC}" type="slidenum">
              <a:rPr lang="ru-RU" smtClean="0"/>
              <a:pPr/>
              <a:t>6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AADD-37B5-45E1-B42B-1BCB09559BEA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AADD-37B5-45E1-B42B-1BCB09559BEA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AADD-37B5-45E1-B42B-1BCB09559BEA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AADD-37B5-45E1-B42B-1BCB09559BEA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AADD-37B5-45E1-B42B-1BCB09559BEA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AADD-37B5-45E1-B42B-1BCB09559BEA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AADD-37B5-45E1-B42B-1BCB09559BEA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AADD-37B5-45E1-B42B-1BCB09559BEA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AADD-37B5-45E1-B42B-1BCB09559BEA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AADD-37B5-45E1-B42B-1BCB09559BEA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AADD-37B5-45E1-B42B-1BCB09559BEA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1EFAADD-37B5-45E1-B42B-1BCB09559BEA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214422"/>
            <a:ext cx="8929718" cy="2000264"/>
          </a:xfrm>
        </p:spPr>
        <p:txBody>
          <a:bodyPr>
            <a:noAutofit/>
          </a:bodyPr>
          <a:lstStyle/>
          <a:p>
            <a:r>
              <a:rPr lang="ru-RU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СЕКТОР</a:t>
            </a:r>
            <a:br>
              <a:rPr lang="ru-RU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ЭКОНОМИКИ И ФИНАНСОВ</a:t>
            </a:r>
            <a:br>
              <a:rPr lang="ru-RU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</a:t>
            </a:r>
            <a:r>
              <a:rPr lang="ru-RU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2021 </a:t>
            </a:r>
            <a:r>
              <a:rPr lang="ru-RU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8992" y="5357826"/>
            <a:ext cx="5472106" cy="966782"/>
          </a:xfrm>
        </p:spPr>
        <p:txBody>
          <a:bodyPr>
            <a:noAutofit/>
          </a:bodyPr>
          <a:lstStyle/>
          <a:p>
            <a:pPr algn="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Николаевское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сельское поселение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5720" y="332656"/>
            <a:ext cx="7166600" cy="792088"/>
          </a:xfrm>
        </p:spPr>
        <p:txBody>
          <a:bodyPr>
            <a:normAutofit/>
          </a:bodyPr>
          <a:lstStyle/>
          <a:p>
            <a:pPr algn="ctr"/>
            <a:r>
              <a:rPr lang="ru-RU" sz="4000" dirty="0"/>
              <a:t>За </a:t>
            </a:r>
            <a:r>
              <a:rPr lang="ru-RU" sz="4000" dirty="0" smtClean="0"/>
              <a:t>2021 </a:t>
            </a:r>
            <a:r>
              <a:rPr lang="ru-RU" sz="4000" dirty="0"/>
              <a:t>год: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142976" y="1700808"/>
            <a:ext cx="7620024" cy="439519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3200" dirty="0"/>
          </a:p>
          <a:p>
            <a:endParaRPr lang="ru-RU" sz="3200" dirty="0"/>
          </a:p>
          <a:p>
            <a:r>
              <a:rPr lang="ru-RU" sz="3200" dirty="0"/>
              <a:t>Внесено </a:t>
            </a:r>
            <a:r>
              <a:rPr lang="ru-RU" sz="3200" b="1" dirty="0" smtClean="0"/>
              <a:t>7</a:t>
            </a:r>
            <a:r>
              <a:rPr lang="ru-RU" sz="3200" dirty="0" smtClean="0"/>
              <a:t> </a:t>
            </a:r>
            <a:r>
              <a:rPr lang="ru-RU" sz="3200" dirty="0"/>
              <a:t>изменений в сводную бюджетную роспись</a:t>
            </a:r>
          </a:p>
          <a:p>
            <a:r>
              <a:rPr lang="ru-RU" sz="3200" dirty="0"/>
              <a:t>Вносились изменения в </a:t>
            </a:r>
            <a:r>
              <a:rPr lang="ru-RU" sz="3200" dirty="0" smtClean="0"/>
              <a:t>10 </a:t>
            </a:r>
            <a:r>
              <a:rPr lang="ru-RU" sz="3200" dirty="0"/>
              <a:t>муниципальных программ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404664"/>
            <a:ext cx="862187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Постановление о поквартальном исполнении бюджета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772816"/>
            <a:ext cx="8183880" cy="4608512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№ 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от 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14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.04.2021 </a:t>
            </a: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года «Об утверждении отчета об исполнении бюджета 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Николаевского </a:t>
            </a: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сельского поселения за 1 квартал 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2021 </a:t>
            </a: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года»;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№ 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140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от 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13.07.2021 </a:t>
            </a: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года «Об утверждении отчета об исполнении бюджета 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Николаевского </a:t>
            </a: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сельского поселения за </a:t>
            </a:r>
            <a:r>
              <a:rPr lang="en-US" sz="2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I</a:t>
            </a: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 полугодие 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2021 </a:t>
            </a: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года»;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№ 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189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от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12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.10.2021 </a:t>
            </a: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года «Об утверждении отчета об исполнении бюджета 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Николаевского </a:t>
            </a: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сельского поселения за 9 месяцев 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2021 </a:t>
            </a: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года».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7158" y="533400"/>
            <a:ext cx="8137555" cy="1311424"/>
          </a:xfrm>
        </p:spPr>
        <p:txBody>
          <a:bodyPr/>
          <a:lstStyle/>
          <a:p>
            <a:r>
              <a:rPr lang="ru-RU" sz="3200" dirty="0"/>
              <a:t>СЕКТОРОМ ЭКОНОМИКИ И ФИНАНСОВ </a:t>
            </a:r>
            <a:r>
              <a:rPr lang="ru-RU" dirty="0"/>
              <a:t>подготовлено: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85720" y="2492896"/>
            <a:ext cx="8643998" cy="3865062"/>
          </a:xfrm>
        </p:spPr>
        <p:txBody>
          <a:bodyPr>
            <a:normAutofit fontScale="850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dirty="0"/>
              <a:t>  </a:t>
            </a:r>
            <a:r>
              <a:rPr lang="ru-RU" dirty="0" smtClean="0"/>
              <a:t>2</a:t>
            </a:r>
            <a:r>
              <a:rPr lang="ru-RU" dirty="0" smtClean="0"/>
              <a:t> </a:t>
            </a:r>
            <a:r>
              <a:rPr lang="ru-RU" dirty="0"/>
              <a:t>распоряжения Администрации </a:t>
            </a:r>
            <a:r>
              <a:rPr lang="ru-RU" dirty="0" smtClean="0"/>
              <a:t>Николаевского </a:t>
            </a:r>
            <a:r>
              <a:rPr lang="ru-RU" dirty="0"/>
              <a:t>сельского поселения о выделении средств из резервного фонда;</a:t>
            </a:r>
          </a:p>
          <a:p>
            <a:pPr algn="just"/>
            <a:endParaRPr lang="ru-RU" dirty="0"/>
          </a:p>
          <a:p>
            <a:pPr algn="just">
              <a:buFont typeface="Wingdings" pitchFamily="2" charset="2"/>
              <a:buChar char="Ø"/>
            </a:pPr>
            <a:r>
              <a:rPr lang="ru-RU" dirty="0"/>
              <a:t>  46 проектов постановлений Администрации поселения нормативного характера;</a:t>
            </a:r>
          </a:p>
          <a:p>
            <a:pPr algn="just">
              <a:buFont typeface="Wingdings" pitchFamily="2" charset="2"/>
              <a:buChar char="Ø"/>
            </a:pPr>
            <a:endParaRPr lang="ru-RU" dirty="0"/>
          </a:p>
          <a:p>
            <a:pPr lvl="0" algn="just">
              <a:buClr>
                <a:srgbClr val="F07F09"/>
              </a:buClr>
              <a:buFont typeface="Wingdings" pitchFamily="2" charset="2"/>
              <a:buChar char="Ø"/>
            </a:pPr>
            <a:r>
              <a:rPr lang="ru-RU" dirty="0">
                <a:solidFill>
                  <a:srgbClr val="F07F09">
                    <a:shade val="50000"/>
                    <a:satMod val="110000"/>
                  </a:srgbClr>
                </a:solidFill>
              </a:rPr>
              <a:t>  </a:t>
            </a:r>
            <a:r>
              <a:rPr lang="ru-RU" dirty="0" smtClean="0">
                <a:solidFill>
                  <a:srgbClr val="F07F09">
                    <a:shade val="50000"/>
                    <a:satMod val="110000"/>
                  </a:srgbClr>
                </a:solidFill>
              </a:rPr>
              <a:t>46 </a:t>
            </a:r>
            <a:r>
              <a:rPr lang="ru-RU" dirty="0">
                <a:solidFill>
                  <a:srgbClr val="F07F09">
                    <a:shade val="50000"/>
                    <a:satMod val="110000"/>
                  </a:srgbClr>
                </a:solidFill>
              </a:rPr>
              <a:t>проектов распоряжений Администрации поселения нормативного характера;</a:t>
            </a:r>
          </a:p>
          <a:p>
            <a:pPr algn="just"/>
            <a:endParaRPr lang="ru-RU" dirty="0"/>
          </a:p>
          <a:p>
            <a:pPr algn="just">
              <a:buFont typeface="Wingdings" pitchFamily="2" charset="2"/>
              <a:buChar char="Ø"/>
            </a:pPr>
            <a:r>
              <a:rPr lang="ru-RU" dirty="0"/>
              <a:t>  </a:t>
            </a:r>
            <a:r>
              <a:rPr lang="ru-RU" dirty="0" smtClean="0"/>
              <a:t>1 </a:t>
            </a:r>
            <a:r>
              <a:rPr lang="ru-RU" dirty="0"/>
              <a:t>проекта решения Регламентирующих бюджетный процесс в </a:t>
            </a:r>
            <a:r>
              <a:rPr lang="ru-RU" dirty="0" smtClean="0"/>
              <a:t>Николаевском </a:t>
            </a:r>
            <a:r>
              <a:rPr lang="ru-RU" dirty="0"/>
              <a:t>сельском поселении;</a:t>
            </a:r>
          </a:p>
          <a:p>
            <a:pPr algn="just"/>
            <a:endParaRPr lang="ru-RU" dirty="0"/>
          </a:p>
          <a:p>
            <a:pPr algn="just">
              <a:buFont typeface="Wingdings" pitchFamily="2" charset="2"/>
              <a:buChar char="Ø"/>
            </a:pPr>
            <a:r>
              <a:rPr lang="ru-RU" dirty="0" smtClean="0"/>
              <a:t>10 </a:t>
            </a:r>
            <a:r>
              <a:rPr lang="ru-RU" dirty="0"/>
              <a:t>проект решений Собрания депутатов </a:t>
            </a:r>
            <a:r>
              <a:rPr lang="ru-RU" dirty="0" smtClean="0"/>
              <a:t>Николаевского </a:t>
            </a:r>
            <a:r>
              <a:rPr lang="ru-RU" dirty="0"/>
              <a:t>сельского поселения</a:t>
            </a:r>
          </a:p>
          <a:p>
            <a:pPr algn="just"/>
            <a:endParaRPr lang="ru-RU" dirty="0"/>
          </a:p>
          <a:p>
            <a:pPr algn="just">
              <a:buFont typeface="Wingdings" pitchFamily="2" charset="2"/>
              <a:buChar char="Ø"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57158" y="3143248"/>
            <a:ext cx="8286808" cy="250033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accent1"/>
                </a:solidFill>
              </a:rPr>
              <a:t>Рассмотрено </a:t>
            </a:r>
            <a:r>
              <a:rPr lang="ru-RU" dirty="0">
                <a:solidFill>
                  <a:schemeClr val="accent1"/>
                </a:solidFill>
              </a:rPr>
              <a:t>210</a:t>
            </a:r>
            <a:br>
              <a:rPr lang="ru-RU" dirty="0">
                <a:solidFill>
                  <a:schemeClr val="accent1"/>
                </a:solidFill>
              </a:rPr>
            </a:br>
            <a:r>
              <a:rPr lang="ru-RU" dirty="0">
                <a:solidFill>
                  <a:schemeClr val="accent1"/>
                </a:solidFill>
              </a:rPr>
              <a:t>документ входящей корреспонденции</a:t>
            </a:r>
            <a:br>
              <a:rPr lang="ru-RU" dirty="0">
                <a:solidFill>
                  <a:schemeClr val="accent1"/>
                </a:solidFill>
              </a:rPr>
            </a:br>
            <a:r>
              <a:rPr lang="ru-RU" dirty="0">
                <a:solidFill>
                  <a:schemeClr val="accent1"/>
                </a:solidFill>
              </a:rPr>
              <a:t/>
            </a:r>
            <a:br>
              <a:rPr lang="ru-RU" dirty="0">
                <a:solidFill>
                  <a:schemeClr val="accent1"/>
                </a:solidFill>
              </a:rPr>
            </a:br>
            <a:r>
              <a:rPr lang="ru-RU" dirty="0">
                <a:solidFill>
                  <a:schemeClr val="accent1"/>
                </a:solidFill>
              </a:rPr>
              <a:t>Оформлено 123 документов исходящей корреспонденции</a:t>
            </a:r>
            <a:br>
              <a:rPr lang="ru-RU" dirty="0">
                <a:solidFill>
                  <a:schemeClr val="accent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22312" y="533400"/>
            <a:ext cx="8064530" cy="1609716"/>
          </a:xfrm>
        </p:spPr>
        <p:txBody>
          <a:bodyPr>
            <a:noAutofit/>
          </a:bodyPr>
          <a:lstStyle/>
          <a:p>
            <a:r>
              <a:rPr lang="ru-RU" sz="2800" dirty="0"/>
              <a:t>Для выполнения задач, поставленных перед </a:t>
            </a:r>
            <a:r>
              <a:rPr lang="ru-RU" sz="2800" dirty="0" smtClean="0">
                <a:solidFill>
                  <a:schemeClr val="tx1"/>
                </a:solidFill>
              </a:rPr>
              <a:t>сектором </a:t>
            </a:r>
            <a:r>
              <a:rPr lang="ru-RU" sz="2800" dirty="0">
                <a:solidFill>
                  <a:schemeClr val="tx1"/>
                </a:solidFill>
              </a:rPr>
              <a:t>экономики и финансов, используются следующие информационные системы </a:t>
            </a:r>
          </a:p>
        </p:txBody>
      </p:sp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428596" y="2780928"/>
            <a:ext cx="8001056" cy="4077072"/>
          </a:xfrm>
        </p:spPr>
        <p:txBody>
          <a:bodyPr>
            <a:normAutofit fontScale="85000" lnSpcReduction="10000"/>
          </a:bodyPr>
          <a:lstStyle/>
          <a:p>
            <a:pPr algn="just">
              <a:buFont typeface="Wingdings" pitchFamily="2" charset="2"/>
              <a:buChar char="§"/>
            </a:pPr>
            <a:r>
              <a:rPr lang="ru-RU" sz="2200" dirty="0"/>
              <a:t>Программа создания и корректировки информационного фонда бухгалтерской отчетности –СКИФ-Свод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200" dirty="0"/>
              <a:t>Система удаленного финансового документооборота Федерального казначейства (СУФД)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200" dirty="0"/>
              <a:t>Автоматизированная информационная система «Мониторинг налоговых доходов»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200" dirty="0"/>
              <a:t>Программное Обеспечение «Доп.расшифровка к месячному отчету»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200" dirty="0"/>
              <a:t>Комплекс электронной отчетности и документооборота «</a:t>
            </a:r>
            <a:r>
              <a:rPr lang="ru-RU" sz="2200" dirty="0" err="1"/>
              <a:t>Сбис</a:t>
            </a:r>
            <a:r>
              <a:rPr lang="ru-RU" sz="2200" dirty="0"/>
              <a:t>++»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200" dirty="0"/>
              <a:t>Автоматизированная информационная система «Прогноз»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200" dirty="0"/>
              <a:t>Автоматизированная информационная система </a:t>
            </a:r>
            <a:r>
              <a:rPr lang="ru-RU" sz="2200" dirty="0" smtClean="0"/>
              <a:t>Парус-бухгалтерия</a:t>
            </a:r>
            <a:endParaRPr lang="ru-RU" sz="2200" dirty="0"/>
          </a:p>
          <a:p>
            <a:pPr algn="just">
              <a:buFont typeface="Wingdings" pitchFamily="2" charset="2"/>
              <a:buChar char="§"/>
            </a:pPr>
            <a:r>
              <a:rPr lang="ru-RU" sz="2200" dirty="0"/>
              <a:t>Информационная система «</a:t>
            </a:r>
            <a:r>
              <a:rPr lang="ru-RU" sz="2200" dirty="0" err="1"/>
              <a:t>скиф-бп</a:t>
            </a:r>
            <a:r>
              <a:rPr lang="ru-RU" sz="2200" dirty="0"/>
              <a:t>»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200" dirty="0"/>
              <a:t>-АВТОМАТИЗИРОВАННАЯ СИСТЕМА «</a:t>
            </a:r>
            <a:r>
              <a:rPr lang="ru-RU" sz="2200" dirty="0" err="1"/>
              <a:t>АЦК-Финансы</a:t>
            </a:r>
            <a:r>
              <a:rPr lang="ru-RU" sz="2200" dirty="0"/>
              <a:t>»,»</a:t>
            </a:r>
            <a:r>
              <a:rPr lang="ru-RU" sz="2200" dirty="0" err="1"/>
              <a:t>АЦК-Планирование</a:t>
            </a:r>
            <a:r>
              <a:rPr lang="ru-RU" sz="2200" dirty="0"/>
              <a:t>»</a:t>
            </a:r>
          </a:p>
          <a:p>
            <a:pPr algn="just">
              <a:buFont typeface="Wingdings" pitchFamily="2" charset="2"/>
              <a:buChar char="§"/>
            </a:pPr>
            <a:endParaRPr lang="ru-RU" sz="2200" dirty="0"/>
          </a:p>
          <a:p>
            <a:pPr>
              <a:buFont typeface="Wingdings" pitchFamily="2" charset="2"/>
              <a:buChar char="§"/>
            </a:pPr>
            <a:endParaRPr lang="ru-RU" sz="1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428596" y="548680"/>
            <a:ext cx="8286808" cy="5809278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400" dirty="0"/>
              <a:t>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/>
              <a:t>Повышение эффективности бюджетной политики, в том числе за счет роста эффективности бюджетных расходов, проведения структурных реформ в социальной сфере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/>
              <a:t>Соответствие финансовых возможностей </a:t>
            </a:r>
            <a:r>
              <a:rPr lang="ru-RU" sz="2400" dirty="0" smtClean="0"/>
              <a:t>Николаевского </a:t>
            </a:r>
            <a:r>
              <a:rPr lang="ru-RU" sz="2400" dirty="0"/>
              <a:t>сельского поселения ключевым направлениям развития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/>
              <a:t>Повышение роли бюджетной политики для поддержки экономического роста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/>
              <a:t>Повышение прозрачности и открытости бюджетного процесса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0"/>
            <a:ext cx="8627966" cy="635795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89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СПАСИБО </a:t>
            </a:r>
            <a:r>
              <a:rPr lang="ru-RU" sz="89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 ВНИМАНИЕ</a:t>
            </a:r>
            <a:br>
              <a:rPr lang="ru-RU" sz="89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85720" y="-142900"/>
            <a:ext cx="8643998" cy="178595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АДМИНИСТРАЦИИ 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НИКОЛАЕВСКОГО </a:t>
            </a: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СЕЛЬСКОГО ПОСЕЛЕНИЯ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285984" y="1785926"/>
            <a:ext cx="4429156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ГЛАВА АДМИНИСТРАЦИИ СЕЛЬСКОГО ПОСЕЛЕНИЯ</a:t>
            </a:r>
          </a:p>
        </p:txBody>
      </p:sp>
      <p:cxnSp>
        <p:nvCxnSpPr>
          <p:cNvPr id="8" name="Прямая со стрелкой 7"/>
          <p:cNvCxnSpPr/>
          <p:nvPr/>
        </p:nvCxnSpPr>
        <p:spPr>
          <a:xfrm rot="10800000" flipV="1">
            <a:off x="1643042" y="2357430"/>
            <a:ext cx="1000132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5400000">
            <a:off x="3571868" y="2643182"/>
            <a:ext cx="714380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5400000">
            <a:off x="5180017" y="2892421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16200000" flipH="1">
            <a:off x="6572264" y="2428868"/>
            <a:ext cx="642942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Скругленный прямоугольник 18"/>
          <p:cNvSpPr/>
          <p:nvPr/>
        </p:nvSpPr>
        <p:spPr>
          <a:xfrm>
            <a:off x="357158" y="3000372"/>
            <a:ext cx="2000264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ВЕДУЩИЙ СПЕЦИАЛИСТ</a:t>
            </a:r>
          </a:p>
          <a:p>
            <a:pPr algn="ctr"/>
            <a:r>
              <a:rPr lang="ru-RU" dirty="0" smtClean="0"/>
              <a:t>2 единицы</a:t>
            </a:r>
            <a:endParaRPr lang="ru-RU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500298" y="2857496"/>
            <a:ext cx="2000264" cy="16430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СПЕЦИАЛИСТ 1 </a:t>
            </a:r>
            <a:r>
              <a:rPr lang="ru-RU" dirty="0" smtClean="0"/>
              <a:t>КАТЕГОРИИ ГЛАВНЫЙ СПЕЦИАЛИСТ2 единицы</a:t>
            </a:r>
            <a:endParaRPr lang="ru-RU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643438" y="3500438"/>
            <a:ext cx="1714512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ГЛАВНЫЙ БУХГАЛТЕР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572264" y="3214686"/>
            <a:ext cx="2286016" cy="15001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НАЧАЛЬНИК СЕКТОРА ЭКОНОМИКИ И ФИНАНСОВ</a:t>
            </a: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 rot="10800000">
            <a:off x="428596" y="1857364"/>
            <a:ext cx="17145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5400000">
            <a:off x="-1177965" y="3393281"/>
            <a:ext cx="307104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357158" y="4929198"/>
            <a:ext cx="442915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 rot="5400000">
            <a:off x="1500960" y="5142718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 rot="5400000">
            <a:off x="4572794" y="5142718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Скругленный прямоугольник 53"/>
          <p:cNvSpPr/>
          <p:nvPr/>
        </p:nvSpPr>
        <p:spPr>
          <a:xfrm>
            <a:off x="428596" y="5500702"/>
            <a:ext cx="271464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ИНСПЕКТОР</a:t>
            </a: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3428992" y="5500702"/>
            <a:ext cx="2286016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ВОДИТЕЛЬ</a:t>
            </a: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6143636" y="5500702"/>
            <a:ext cx="2357454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УБОРЩИК </a:t>
            </a:r>
          </a:p>
          <a:p>
            <a:pPr algn="ctr"/>
            <a:r>
              <a:rPr lang="ru-RU" dirty="0"/>
              <a:t>0,5 </a:t>
            </a:r>
            <a:r>
              <a:rPr lang="ru-RU" dirty="0" smtClean="0"/>
              <a:t>единицы</a:t>
            </a:r>
            <a:endParaRPr lang="ru-RU" dirty="0"/>
          </a:p>
        </p:txBody>
      </p:sp>
      <p:cxnSp>
        <p:nvCxnSpPr>
          <p:cNvPr id="61" name="Прямая соединительная линия 60"/>
          <p:cNvCxnSpPr/>
          <p:nvPr/>
        </p:nvCxnSpPr>
        <p:spPr>
          <a:xfrm>
            <a:off x="4786314" y="4929198"/>
            <a:ext cx="250033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 стрелкой 70"/>
          <p:cNvCxnSpPr/>
          <p:nvPr/>
        </p:nvCxnSpPr>
        <p:spPr>
          <a:xfrm rot="5400000">
            <a:off x="7072330" y="5143512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28600"/>
            <a:ext cx="8715436" cy="91438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ЗАДАЧИ СЕКТОРА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772816"/>
            <a:ext cx="8183880" cy="396044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80000"/>
              </a:lnSpc>
            </a:pPr>
            <a:r>
              <a:rPr lang="ru-RU" sz="2800" dirty="0">
                <a:latin typeface="Times New Roman" pitchFamily="18" charset="0"/>
              </a:rPr>
              <a:t>- обеспечение проведения и реализации единой финансовой и бюджетной политики в </a:t>
            </a:r>
            <a:r>
              <a:rPr lang="ru-RU" sz="2800" dirty="0" smtClean="0">
                <a:latin typeface="Times New Roman" pitchFamily="18" charset="0"/>
              </a:rPr>
              <a:t>Николаевском </a:t>
            </a:r>
            <a:r>
              <a:rPr lang="ru-RU" sz="2800" dirty="0">
                <a:latin typeface="Times New Roman" pitchFamily="18" charset="0"/>
              </a:rPr>
              <a:t>сельском поселении; </a:t>
            </a:r>
          </a:p>
          <a:p>
            <a:pPr>
              <a:lnSpc>
                <a:spcPct val="80000"/>
              </a:lnSpc>
            </a:pPr>
            <a:r>
              <a:rPr lang="ru-RU" sz="2800" dirty="0">
                <a:latin typeface="Times New Roman" pitchFamily="18" charset="0"/>
              </a:rPr>
              <a:t>- формирование проектов бюджета </a:t>
            </a:r>
            <a:r>
              <a:rPr lang="ru-RU" sz="2800" dirty="0" smtClean="0">
                <a:latin typeface="Times New Roman" pitchFamily="18" charset="0"/>
              </a:rPr>
              <a:t>Николаевского </a:t>
            </a:r>
            <a:r>
              <a:rPr lang="ru-RU" sz="2800" dirty="0">
                <a:latin typeface="Times New Roman" pitchFamily="18" charset="0"/>
              </a:rPr>
              <a:t>сельского поселения и прогноза бюджета </a:t>
            </a:r>
            <a:r>
              <a:rPr lang="ru-RU" sz="2800" dirty="0" smtClean="0">
                <a:latin typeface="Times New Roman" pitchFamily="18" charset="0"/>
              </a:rPr>
              <a:t>Николаевского </a:t>
            </a:r>
            <a:r>
              <a:rPr lang="ru-RU" sz="2800" dirty="0">
                <a:latin typeface="Times New Roman" pitchFamily="18" charset="0"/>
              </a:rPr>
              <a:t>сельского поселения; </a:t>
            </a:r>
          </a:p>
          <a:p>
            <a:pPr>
              <a:lnSpc>
                <a:spcPct val="80000"/>
              </a:lnSpc>
            </a:pPr>
            <a:r>
              <a:rPr lang="ru-RU" sz="2800" dirty="0">
                <a:latin typeface="Times New Roman" pitchFamily="18" charset="0"/>
              </a:rPr>
              <a:t>- организация исполнения бюджета </a:t>
            </a:r>
            <a:r>
              <a:rPr lang="ru-RU" sz="2800" dirty="0" smtClean="0">
                <a:latin typeface="Times New Roman" pitchFamily="18" charset="0"/>
              </a:rPr>
              <a:t>Николаевского </a:t>
            </a:r>
            <a:r>
              <a:rPr lang="ru-RU" sz="2800" dirty="0">
                <a:latin typeface="Times New Roman" pitchFamily="18" charset="0"/>
              </a:rPr>
              <a:t>сельского поселения;</a:t>
            </a:r>
          </a:p>
          <a:p>
            <a:pPr>
              <a:lnSpc>
                <a:spcPct val="80000"/>
              </a:lnSpc>
            </a:pPr>
            <a:r>
              <a:rPr lang="ru-RU" sz="2800" dirty="0">
                <a:latin typeface="Times New Roman" pitchFamily="18" charset="0"/>
              </a:rPr>
              <a:t>- ведение бюджетного учета и формирование отчетности об исполнении бюджета </a:t>
            </a:r>
            <a:r>
              <a:rPr lang="ru-RU" sz="2800" dirty="0" smtClean="0">
                <a:latin typeface="Times New Roman" pitchFamily="18" charset="0"/>
              </a:rPr>
              <a:t>Николаевского </a:t>
            </a:r>
            <a:r>
              <a:rPr lang="ru-RU" sz="2800" dirty="0">
                <a:latin typeface="Times New Roman" pitchFamily="18" charset="0"/>
              </a:rPr>
              <a:t>сельского поселения и консолидированного бюджета </a:t>
            </a:r>
            <a:r>
              <a:rPr lang="ru-RU" sz="2800" dirty="0" smtClean="0">
                <a:latin typeface="Times New Roman" pitchFamily="18" charset="0"/>
              </a:rPr>
              <a:t>Николаевского </a:t>
            </a:r>
            <a:r>
              <a:rPr lang="ru-RU" sz="2800" dirty="0">
                <a:latin typeface="Times New Roman" pitchFamily="18" charset="0"/>
              </a:rPr>
              <a:t>сельского поселения;</a:t>
            </a:r>
          </a:p>
          <a:p>
            <a:pPr>
              <a:lnSpc>
                <a:spcPct val="80000"/>
              </a:lnSpc>
            </a:pPr>
            <a:r>
              <a:rPr lang="ru-RU" sz="2800" dirty="0">
                <a:latin typeface="Times New Roman" pitchFamily="18" charset="0"/>
              </a:rPr>
              <a:t>- осуществление финансового контроля в пределах установленной компетенции;</a:t>
            </a:r>
          </a:p>
          <a:p>
            <a:pPr>
              <a:lnSpc>
                <a:spcPct val="80000"/>
              </a:lnSpc>
            </a:pPr>
            <a:r>
              <a:rPr lang="ru-RU" sz="2800" dirty="0">
                <a:latin typeface="Times New Roman" pitchFamily="18" charset="0"/>
              </a:rPr>
              <a:t>- совершенствование организации бюджетного процесса в </a:t>
            </a:r>
            <a:r>
              <a:rPr lang="ru-RU" sz="2800" dirty="0" smtClean="0">
                <a:latin typeface="Times New Roman" pitchFamily="18" charset="0"/>
              </a:rPr>
              <a:t>Николаевском </a:t>
            </a:r>
            <a:r>
              <a:rPr lang="ru-RU" sz="2800" dirty="0">
                <a:latin typeface="Times New Roman" pitchFamily="18" charset="0"/>
              </a:rPr>
              <a:t>сельском поселении;</a:t>
            </a:r>
          </a:p>
          <a:p>
            <a:pPr>
              <a:lnSpc>
                <a:spcPct val="80000"/>
              </a:lnSpc>
            </a:pPr>
            <a:r>
              <a:rPr lang="ru-RU" sz="2800" dirty="0">
                <a:latin typeface="Times New Roman" pitchFamily="18" charset="0"/>
              </a:rPr>
              <a:t>- осуществляет разработку проектов программ, а также прогноза социально-экономического развития </a:t>
            </a:r>
            <a:r>
              <a:rPr lang="ru-RU" sz="2800" dirty="0" smtClean="0">
                <a:latin typeface="Times New Roman" pitchFamily="18" charset="0"/>
              </a:rPr>
              <a:t>Николаевского </a:t>
            </a:r>
            <a:r>
              <a:rPr lang="ru-RU" sz="2800" dirty="0">
                <a:latin typeface="Times New Roman" pitchFamily="18" charset="0"/>
              </a:rPr>
              <a:t>сельского поселения; </a:t>
            </a:r>
          </a:p>
          <a:p>
            <a:pPr>
              <a:lnSpc>
                <a:spcPct val="80000"/>
              </a:lnSpc>
            </a:pPr>
            <a:r>
              <a:rPr lang="ru-RU" sz="2800" dirty="0">
                <a:latin typeface="Times New Roman" pitchFamily="18" charset="0"/>
              </a:rPr>
              <a:t>- организация размещения заказов, разработка прогнозов и планов проведения закупок; формирование материалов для заключения контрактов (договоров) и контроля за сроками выполнения договорных обязательств;</a:t>
            </a:r>
          </a:p>
          <a:p>
            <a:pPr>
              <a:lnSpc>
                <a:spcPct val="80000"/>
              </a:lnSpc>
            </a:pPr>
            <a:r>
              <a:rPr lang="ru-RU" sz="2800" dirty="0">
                <a:latin typeface="Times New Roman" pitchFamily="18" charset="0"/>
              </a:rPr>
              <a:t>- проведение и разработка документации для координационного совета </a:t>
            </a:r>
            <a:r>
              <a:rPr lang="ru-RU" sz="2800" dirty="0" smtClean="0">
                <a:latin typeface="Times New Roman" pitchFamily="18" charset="0"/>
              </a:rPr>
              <a:t>Николаевского </a:t>
            </a:r>
            <a:r>
              <a:rPr lang="ru-RU" sz="2800" dirty="0">
                <a:latin typeface="Times New Roman" pitchFamily="18" charset="0"/>
              </a:rPr>
              <a:t>сельского поселения.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8596" y="428604"/>
            <a:ext cx="842968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Wingdings" pitchFamily="2" charset="2"/>
              <a:buChar char="Ø"/>
            </a:pPr>
            <a:r>
              <a:rPr lang="ru-RU" sz="3200" b="1" dirty="0">
                <a:effectLst/>
                <a:latin typeface="Times New Roman" pitchFamily="18" charset="0"/>
              </a:rPr>
              <a:t>Бюджет </a:t>
            </a:r>
            <a:r>
              <a:rPr lang="ru-RU" sz="3200" b="1" dirty="0" smtClean="0">
                <a:effectLst/>
                <a:latin typeface="Times New Roman" pitchFamily="18" charset="0"/>
              </a:rPr>
              <a:t>Николаевского </a:t>
            </a:r>
            <a:r>
              <a:rPr lang="ru-RU" sz="3200" b="1" dirty="0">
                <a:effectLst/>
                <a:latin typeface="Times New Roman" pitchFamily="18" charset="0"/>
              </a:rPr>
              <a:t>сельского поселения на </a:t>
            </a:r>
            <a:r>
              <a:rPr lang="ru-RU" sz="3200" b="1" dirty="0" smtClean="0">
                <a:effectLst/>
                <a:latin typeface="Times New Roman" pitchFamily="18" charset="0"/>
              </a:rPr>
              <a:t>2021 </a:t>
            </a:r>
            <a:r>
              <a:rPr lang="ru-RU" sz="3200" b="1" dirty="0">
                <a:effectLst/>
                <a:latin typeface="Times New Roman" pitchFamily="18" charset="0"/>
              </a:rPr>
              <a:t>год и на плановый период </a:t>
            </a:r>
            <a:r>
              <a:rPr lang="ru-RU" sz="3200" b="1" dirty="0" smtClean="0">
                <a:effectLst/>
                <a:latin typeface="Times New Roman" pitchFamily="18" charset="0"/>
              </a:rPr>
              <a:t>2022 </a:t>
            </a:r>
            <a:r>
              <a:rPr lang="ru-RU" sz="3200" b="1" dirty="0">
                <a:effectLst/>
                <a:latin typeface="Times New Roman" pitchFamily="18" charset="0"/>
              </a:rPr>
              <a:t>и </a:t>
            </a:r>
            <a:r>
              <a:rPr lang="ru-RU" sz="3200" b="1" dirty="0" smtClean="0">
                <a:effectLst/>
                <a:latin typeface="Times New Roman" pitchFamily="18" charset="0"/>
              </a:rPr>
              <a:t>2023 </a:t>
            </a:r>
            <a:r>
              <a:rPr lang="ru-RU" sz="3200" b="1" dirty="0">
                <a:effectLst/>
                <a:latin typeface="Times New Roman" pitchFamily="18" charset="0"/>
              </a:rPr>
              <a:t>годов утвержден решением Собрания депутатов </a:t>
            </a:r>
            <a:r>
              <a:rPr lang="ru-RU" sz="3200" b="1" dirty="0" smtClean="0">
                <a:effectLst/>
                <a:latin typeface="Times New Roman" pitchFamily="18" charset="0"/>
              </a:rPr>
              <a:t>Николаевского </a:t>
            </a:r>
            <a:r>
              <a:rPr lang="ru-RU" sz="3200" b="1" dirty="0">
                <a:effectLst/>
                <a:latin typeface="Times New Roman" pitchFamily="18" charset="0"/>
              </a:rPr>
              <a:t>сельского поселения от </a:t>
            </a:r>
            <a:r>
              <a:rPr lang="ru-RU" sz="3200" b="1" i="1" u="sng" dirty="0" smtClean="0">
                <a:latin typeface="Times New Roman" pitchFamily="18" charset="0"/>
              </a:rPr>
              <a:t>25</a:t>
            </a:r>
            <a:r>
              <a:rPr lang="ru-RU" sz="3200" b="1" i="1" u="sng" dirty="0" smtClean="0">
                <a:effectLst/>
                <a:latin typeface="Times New Roman" pitchFamily="18" charset="0"/>
              </a:rPr>
              <a:t>.12.2020г</a:t>
            </a:r>
            <a:r>
              <a:rPr lang="ru-RU" sz="3200" b="1" i="1" u="sng" dirty="0">
                <a:effectLst/>
                <a:latin typeface="Times New Roman" pitchFamily="18" charset="0"/>
              </a:rPr>
              <a:t>. № </a:t>
            </a:r>
            <a:r>
              <a:rPr lang="ru-RU" sz="3200" b="1" i="1" u="sng" dirty="0" smtClean="0">
                <a:latin typeface="Times New Roman" pitchFamily="18" charset="0"/>
              </a:rPr>
              <a:t>212</a:t>
            </a:r>
            <a:r>
              <a:rPr lang="ru-RU" sz="3200" b="1" i="1" dirty="0" smtClean="0">
                <a:effectLst/>
                <a:latin typeface="Times New Roman" pitchFamily="18" charset="0"/>
              </a:rPr>
              <a:t>.</a:t>
            </a:r>
            <a:endParaRPr lang="ru-RU" sz="32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3500438"/>
            <a:ext cx="828680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Wingdings" pitchFamily="2" charset="2"/>
              <a:buChar char="Ø"/>
            </a:pPr>
            <a:r>
              <a:rPr lang="ru-RU" sz="3200" b="1" dirty="0">
                <a:latin typeface="Times New Roman" pitchFamily="18" charset="0"/>
              </a:rPr>
              <a:t>Бюджетные росписи до муниципальных учреждений культуры </a:t>
            </a:r>
            <a:r>
              <a:rPr lang="ru-RU" sz="3200" b="1" dirty="0" smtClean="0">
                <a:effectLst/>
                <a:latin typeface="Times New Roman" pitchFamily="18" charset="0"/>
              </a:rPr>
              <a:t>Николаевского </a:t>
            </a:r>
            <a:r>
              <a:rPr lang="ru-RU" sz="3200" b="1" dirty="0">
                <a:latin typeface="Times New Roman" pitchFamily="18" charset="0"/>
              </a:rPr>
              <a:t>сельского поселения доведены до </a:t>
            </a:r>
            <a:r>
              <a:rPr lang="ru-RU" sz="3200" b="1" i="1" u="sng" dirty="0" smtClean="0">
                <a:latin typeface="Times New Roman" pitchFamily="18" charset="0"/>
              </a:rPr>
              <a:t>01.01.2021г</a:t>
            </a:r>
            <a:r>
              <a:rPr lang="ru-RU" sz="3200" b="1" i="1" u="sng" dirty="0"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214282" y="214290"/>
            <a:ext cx="8715436" cy="184311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Доходы бюджета поселения в 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году составили </a:t>
            </a:r>
            <a:br>
              <a:rPr lang="ru-RU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21 485,3 </a:t>
            </a:r>
            <a:r>
              <a:rPr lang="ru-RU" sz="4400" b="1" dirty="0" err="1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тыс.руб</a:t>
            </a:r>
            <a:endParaRPr lang="ru-RU" sz="4400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="" xmlns:p14="http://schemas.microsoft.com/office/powerpoint/2010/main" val="341425386"/>
              </p:ext>
            </p:extLst>
          </p:nvPr>
        </p:nvGraphicFramePr>
        <p:xfrm>
          <a:off x="357158" y="2285992"/>
          <a:ext cx="8572560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22313" y="1000108"/>
            <a:ext cx="7772400" cy="1057292"/>
          </a:xfrm>
        </p:spPr>
        <p:txBody>
          <a:bodyPr anchor="ctr">
            <a:noAutofit/>
          </a:bodyPr>
          <a:lstStyle/>
          <a:p>
            <a:r>
              <a:rPr lang="ru-RU" dirty="0">
                <a:solidFill>
                  <a:sysClr val="windowText" lastClr="000000"/>
                </a:solidFill>
              </a:rPr>
              <a:t>Расходы бюджета поселения за </a:t>
            </a:r>
            <a:r>
              <a:rPr lang="ru-RU" dirty="0" smtClean="0">
                <a:solidFill>
                  <a:sysClr val="windowText" lastClr="000000"/>
                </a:solidFill>
              </a:rPr>
              <a:t>2021 </a:t>
            </a:r>
            <a:r>
              <a:rPr lang="ru-RU" dirty="0">
                <a:solidFill>
                  <a:sysClr val="windowText" lastClr="000000"/>
                </a:solidFill>
              </a:rPr>
              <a:t>г составили 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="" xmlns:p14="http://schemas.microsoft.com/office/powerpoint/2010/main" val="1739956280"/>
              </p:ext>
            </p:extLst>
          </p:nvPr>
        </p:nvGraphicFramePr>
        <p:xfrm>
          <a:off x="214282" y="2214554"/>
          <a:ext cx="8715436" cy="4286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8600"/>
            <a:ext cx="8929718" cy="91438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Поступления налогов в бюджет поселения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54083903"/>
              </p:ext>
            </p:extLst>
          </p:nvPr>
        </p:nvGraphicFramePr>
        <p:xfrm>
          <a:off x="285721" y="1500173"/>
          <a:ext cx="8643996" cy="42268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340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4314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35745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93372"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2020 </a:t>
                      </a:r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2021 </a:t>
                      </a:r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26540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Налог на доходы физ.лиц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1 366,4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1 479,5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93372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ЕСХ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225,6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455,9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93372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 физ.лиц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736,5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723,6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93372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Земельный налог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3 300,6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2 735,6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93372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93372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Прочие</a:t>
                      </a:r>
                      <a:r>
                        <a:rPr lang="ru-RU" baseline="0" dirty="0">
                          <a:latin typeface="Times New Roman" pitchFamily="18" charset="0"/>
                          <a:cs typeface="Times New Roman" pitchFamily="18" charset="0"/>
                        </a:rPr>
                        <a:t> налоги и сборы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13,7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26,2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93372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158,7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16 067,4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04664"/>
            <a:ext cx="8183880" cy="595444"/>
          </a:xfrm>
        </p:spPr>
        <p:txBody>
          <a:bodyPr>
            <a:noAutofit/>
          </a:bodyPr>
          <a:lstStyle/>
          <a:p>
            <a:r>
              <a:rPr lang="ru-RU" sz="5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Годовая отчетность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642910" y="2357430"/>
            <a:ext cx="2428892" cy="4143404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ru-RU" sz="3200" dirty="0"/>
              <a:t>Ф.0503110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/>
              <a:t>Ф.0503111</a:t>
            </a:r>
            <a:r>
              <a:rPr lang="en-US" sz="3200" dirty="0"/>
              <a:t>m</a:t>
            </a:r>
            <a:endParaRPr lang="ru-RU" sz="3200" dirty="0"/>
          </a:p>
          <a:p>
            <a:pPr>
              <a:buFont typeface="Wingdings" pitchFamily="2" charset="2"/>
              <a:buChar char="q"/>
            </a:pPr>
            <a:r>
              <a:rPr lang="ru-RU" sz="3200" dirty="0"/>
              <a:t>Ф.0503321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/>
              <a:t>Ф.0503125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/>
              <a:t>Ф.0503317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/>
              <a:t>Ф.0503320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/>
              <a:t>Ф.0503359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/>
              <a:t>Ф.0503360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/>
              <a:t>Ф.0503361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/>
              <a:t>Ф.0503364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/>
              <a:t>Ф.0503368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/>
              <a:t>Ф.0503371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/>
              <a:t>Ф.0503377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71472" y="1643050"/>
            <a:ext cx="2428892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Бюджетная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86116" y="1643050"/>
            <a:ext cx="257176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Бухгалтерская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215074" y="1643050"/>
            <a:ext cx="2500330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Аналитическая</a:t>
            </a:r>
          </a:p>
        </p:txBody>
      </p:sp>
      <p:sp>
        <p:nvSpPr>
          <p:cNvPr id="6" name="Стрелка вниз 5"/>
          <p:cNvSpPr/>
          <p:nvPr/>
        </p:nvSpPr>
        <p:spPr>
          <a:xfrm>
            <a:off x="1928794" y="1000108"/>
            <a:ext cx="500066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Стрелка вниз 6"/>
          <p:cNvSpPr/>
          <p:nvPr/>
        </p:nvSpPr>
        <p:spPr>
          <a:xfrm>
            <a:off x="4000496" y="1000108"/>
            <a:ext cx="1071570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Стрелка вниз 7"/>
          <p:cNvSpPr/>
          <p:nvPr/>
        </p:nvSpPr>
        <p:spPr>
          <a:xfrm>
            <a:off x="7215206" y="1000108"/>
            <a:ext cx="500066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Содержимое 8"/>
          <p:cNvSpPr txBox="1">
            <a:spLocks/>
          </p:cNvSpPr>
          <p:nvPr/>
        </p:nvSpPr>
        <p:spPr>
          <a:xfrm>
            <a:off x="3357554" y="2357430"/>
            <a:ext cx="2428892" cy="3214710"/>
          </a:xfrm>
          <a:prstGeom prst="rect">
            <a:avLst/>
          </a:prstGeom>
        </p:spPr>
        <p:txBody>
          <a:bodyPr vert="horz">
            <a:normAutofit fontScale="700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Ф.721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Ф.730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Ф.737с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Ф.737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737z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768d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768z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769z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0503323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Содержимое 8"/>
          <p:cNvSpPr txBox="1">
            <a:spLocks/>
          </p:cNvSpPr>
          <p:nvPr/>
        </p:nvSpPr>
        <p:spPr>
          <a:xfrm>
            <a:off x="6143636" y="2357430"/>
            <a:ext cx="3000364" cy="4143404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2900" baseline="0" dirty="0"/>
              <a:t>Реестр</a:t>
            </a:r>
            <a:r>
              <a:rPr lang="ru-RU" sz="2900" dirty="0"/>
              <a:t> расходных обязательств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2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Мониторинг</a:t>
            </a:r>
            <a:r>
              <a:rPr kumimoji="0" lang="ru-RU" sz="29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местных бюджетов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29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Форма №3 – </a:t>
            </a:r>
            <a:r>
              <a:rPr kumimoji="0" lang="ru-RU" sz="29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информ</a:t>
            </a:r>
            <a:endParaRPr kumimoji="0" lang="ru-RU" sz="29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2900" baseline="0" dirty="0"/>
              <a:t>Форма №4 - ТЭР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29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Форма №1 - МБ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2900" baseline="0" dirty="0"/>
              <a:t>Сведения об</a:t>
            </a:r>
            <a:r>
              <a:rPr lang="ru-RU" sz="2900" dirty="0"/>
              <a:t> исполнении бюджета муниципального образования</a:t>
            </a:r>
            <a:endParaRPr kumimoji="0" lang="ru-RU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</p:spPr>
        <p:txBody>
          <a:bodyPr>
            <a:noAutofit/>
          </a:bodyPr>
          <a:lstStyle/>
          <a:p>
            <a:r>
              <a:rPr lang="ru-RU" sz="29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Ежемесячная/ежеквартальная отчетность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642910" y="2357430"/>
            <a:ext cx="2428892" cy="414340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ru-RU" sz="1700" dirty="0"/>
              <a:t>Ф.0503125</a:t>
            </a:r>
          </a:p>
          <a:p>
            <a:pPr>
              <a:buFont typeface="Wingdings" pitchFamily="2" charset="2"/>
              <a:buChar char="q"/>
            </a:pPr>
            <a:r>
              <a:rPr lang="ru-RU" sz="1700" dirty="0"/>
              <a:t>Ф.0503317</a:t>
            </a:r>
          </a:p>
          <a:p>
            <a:pPr>
              <a:buFont typeface="Wingdings" pitchFamily="2" charset="2"/>
              <a:buChar char="q"/>
            </a:pPr>
            <a:r>
              <a:rPr lang="ru-RU" sz="1700" dirty="0"/>
              <a:t>Ф.0503387</a:t>
            </a:r>
          </a:p>
          <a:p>
            <a:pPr>
              <a:buFont typeface="Wingdings" pitchFamily="2" charset="2"/>
              <a:buChar char="q"/>
            </a:pPr>
            <a:r>
              <a:rPr lang="ru-RU" sz="1700" dirty="0"/>
              <a:t>Дополнительная расшифровка ф.№1</a:t>
            </a:r>
          </a:p>
          <a:p>
            <a:pPr>
              <a:buFont typeface="Wingdings" pitchFamily="2" charset="2"/>
              <a:buChar char="q"/>
            </a:pPr>
            <a:r>
              <a:rPr lang="ru-RU" sz="1700" dirty="0"/>
              <a:t>Дополнительная расшифровка ф.№2</a:t>
            </a:r>
          </a:p>
          <a:p>
            <a:pPr>
              <a:buFont typeface="Wingdings" pitchFamily="2" charset="2"/>
              <a:buChar char="q"/>
            </a:pPr>
            <a:r>
              <a:rPr lang="ru-RU" sz="1700" dirty="0"/>
              <a:t>Сведения о программах ф.№3</a:t>
            </a:r>
          </a:p>
          <a:p>
            <a:pPr>
              <a:buFont typeface="Wingdings" pitchFamily="2" charset="2"/>
              <a:buChar char="q"/>
            </a:pPr>
            <a:r>
              <a:rPr lang="ru-RU" sz="1700" dirty="0"/>
              <a:t>Справка о ДТ и КТ МБУК ф. №6</a:t>
            </a:r>
          </a:p>
          <a:p>
            <a:pPr>
              <a:buFont typeface="Wingdings" pitchFamily="2" charset="2"/>
              <a:buChar char="q"/>
            </a:pPr>
            <a:r>
              <a:rPr lang="ru-RU" sz="1700" dirty="0"/>
              <a:t>Расшифровка прочих расходов</a:t>
            </a:r>
          </a:p>
          <a:p>
            <a:pPr>
              <a:buFont typeface="Wingdings" pitchFamily="2" charset="2"/>
              <a:buChar char="q"/>
            </a:pPr>
            <a:endParaRPr lang="ru-RU" sz="3200" dirty="0"/>
          </a:p>
          <a:p>
            <a:pPr>
              <a:buNone/>
            </a:pPr>
            <a:endParaRPr lang="ru-RU" sz="3200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71472" y="1643050"/>
            <a:ext cx="2428892" cy="71438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Бюджетная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86116" y="1643050"/>
            <a:ext cx="2571768" cy="71438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Бухгалтерская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215074" y="1643050"/>
            <a:ext cx="2500330" cy="71438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Аналитическая</a:t>
            </a:r>
          </a:p>
        </p:txBody>
      </p:sp>
      <p:sp>
        <p:nvSpPr>
          <p:cNvPr id="6" name="Стрелка вниз 5"/>
          <p:cNvSpPr/>
          <p:nvPr/>
        </p:nvSpPr>
        <p:spPr>
          <a:xfrm>
            <a:off x="1928794" y="1000108"/>
            <a:ext cx="500066" cy="500066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Стрелка вниз 6"/>
          <p:cNvSpPr/>
          <p:nvPr/>
        </p:nvSpPr>
        <p:spPr>
          <a:xfrm>
            <a:off x="4000496" y="1000108"/>
            <a:ext cx="1071570" cy="571504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Стрелка вниз 7"/>
          <p:cNvSpPr/>
          <p:nvPr/>
        </p:nvSpPr>
        <p:spPr>
          <a:xfrm>
            <a:off x="7215206" y="1000108"/>
            <a:ext cx="500066" cy="500066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Содержимое 8"/>
          <p:cNvSpPr txBox="1">
            <a:spLocks/>
          </p:cNvSpPr>
          <p:nvPr/>
        </p:nvSpPr>
        <p:spPr>
          <a:xfrm>
            <a:off x="3357554" y="2357430"/>
            <a:ext cx="2357454" cy="1285884"/>
          </a:xfrm>
          <a:prstGeom prst="rect">
            <a:avLst/>
          </a:prstGeom>
        </p:spPr>
        <p:txBody>
          <a:bodyPr vert="horz">
            <a:normAutofit fontScale="475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Ф.737с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Ф.73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7d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Ф.737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Ф.7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79</a:t>
            </a: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</a:t>
            </a: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79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Содержимое 8"/>
          <p:cNvSpPr txBox="1">
            <a:spLocks/>
          </p:cNvSpPr>
          <p:nvPr/>
        </p:nvSpPr>
        <p:spPr>
          <a:xfrm>
            <a:off x="5000628" y="2357430"/>
            <a:ext cx="4143372" cy="4143404"/>
          </a:xfrm>
          <a:prstGeom prst="rect">
            <a:avLst/>
          </a:prstGeom>
        </p:spPr>
        <p:txBody>
          <a:bodyPr vert="horz">
            <a:normAutofit fontScale="32500" lnSpcReduction="20000"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dirty="0"/>
              <a:t>Сведения «</a:t>
            </a:r>
            <a:r>
              <a:rPr lang="en-US" sz="3400" dirty="0" err="1"/>
              <a:t>oks</a:t>
            </a:r>
            <a:r>
              <a:rPr lang="ru-RU" sz="3400" dirty="0"/>
              <a:t>» и «</a:t>
            </a:r>
            <a:r>
              <a:rPr lang="en-US" sz="3400" dirty="0" err="1"/>
              <a:t>okb</a:t>
            </a:r>
            <a:r>
              <a:rPr lang="ru-RU" sz="3400" dirty="0"/>
              <a:t>»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dirty="0"/>
              <a:t>Ф.0503074 14-МО</a:t>
            </a:r>
            <a:endParaRPr kumimoji="0" lang="ru-RU" sz="34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baseline="0" dirty="0"/>
              <a:t>Форма №1 контракт «Сведения об определении</a:t>
            </a:r>
            <a:r>
              <a:rPr lang="ru-RU" sz="3400" dirty="0"/>
              <a:t> поставщиков (подрядчиков, исполнителей) для обеспечения государственных  и муниципальных нужд</a:t>
            </a:r>
            <a:endParaRPr lang="ru-RU" sz="3400" baseline="0" dirty="0"/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dirty="0"/>
              <a:t>Оценка ожидаемого исполнения бюджета</a:t>
            </a:r>
            <a:endParaRPr kumimoji="0" lang="ru-RU" sz="34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baseline="0" dirty="0"/>
              <a:t>Сводка</a:t>
            </a:r>
            <a:r>
              <a:rPr lang="ru-RU" sz="3400" dirty="0"/>
              <a:t> по доходам и плановым показателям</a:t>
            </a:r>
            <a:endParaRPr lang="ru-RU" sz="3400" baseline="0" dirty="0"/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dirty="0"/>
              <a:t>Отчет по </a:t>
            </a:r>
            <a:r>
              <a:rPr lang="ru-RU" sz="3400" dirty="0" err="1"/>
              <a:t>ВУСам</a:t>
            </a:r>
            <a:endParaRPr kumimoji="0" lang="ru-RU" sz="34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Прогноз налоговых и неналоговых доходов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baseline="0" dirty="0"/>
              <a:t>Отчет</a:t>
            </a:r>
            <a:r>
              <a:rPr lang="ru-RU" sz="3400" dirty="0"/>
              <a:t> по недоимке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Отчет</a:t>
            </a:r>
            <a:r>
              <a:rPr kumimoji="0" lang="ru-RU" sz="3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по </a:t>
            </a:r>
            <a:r>
              <a:rPr kumimoji="0" lang="ru-RU" sz="3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исполнении дох. части </a:t>
            </a:r>
            <a:r>
              <a:rPr kumimoji="0" lang="ru-RU" sz="3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 сокр. </a:t>
            </a:r>
            <a:r>
              <a:rPr kumimoji="0" lang="ru-RU" sz="3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недоимки</a:t>
            </a:r>
            <a:endParaRPr kumimoji="0" lang="ru-RU" sz="34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baseline="0" dirty="0"/>
              <a:t>Отчет по  динамике долговых обязательств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Анализ исполнения доходов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baseline="0" dirty="0"/>
              <a:t>Отчет по исполнению доходов и администрированию налогов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Сведения объемах потребления ТЭР и задолженности организаций, </a:t>
            </a:r>
            <a:r>
              <a:rPr lang="ru-RU" sz="3400" dirty="0" err="1"/>
              <a:t>ф</a:t>
            </a:r>
            <a:r>
              <a:rPr kumimoji="0" lang="ru-RU" sz="3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инансируемых</a:t>
            </a:r>
            <a:r>
              <a:rPr kumimoji="0" lang="ru-RU" sz="3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 счет бюджета поселения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dirty="0"/>
              <a:t>Отчет о закупках для муниципальных нужд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Отчет по закупкам УСМП и СОНКО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dirty="0"/>
              <a:t>Сведения №22-ЖКХ  «Сведения о работе ЖК организаций в условиях </a:t>
            </a:r>
            <a:r>
              <a:rPr lang="ru-RU" sz="3400" dirty="0" smtClean="0"/>
              <a:t>реформы</a:t>
            </a:r>
            <a:endParaRPr lang="ru-RU" sz="3400" dirty="0"/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Сведения об освоении денежных средств, направленных на обеспечение пожарной безопасности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endParaRPr kumimoji="0" lang="ru-RU" sz="29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endParaRPr kumimoji="0" lang="ru-RU" sz="29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endParaRPr kumimoji="0" lang="ru-RU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640</TotalTime>
  <Words>796</Words>
  <Application>Microsoft Office PowerPoint</Application>
  <PresentationFormat>Экран (4:3)</PresentationFormat>
  <Paragraphs>172</Paragraphs>
  <Slides>16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Поток</vt:lpstr>
      <vt:lpstr>СЕКТОР  ЭКОНОМИКИ И ФИНАНСОВ за 2021 год</vt:lpstr>
      <vt:lpstr>СТРУКТУРА АДМИНИСТРАЦИИ НИКОЛАЕВСКОГО СЕЛЬСКОГО ПОСЕЛЕНИЯ</vt:lpstr>
      <vt:lpstr> ОСНОВНЫЕ ЗАДАЧИ СЕКТОРА:</vt:lpstr>
      <vt:lpstr>Слайд 4</vt:lpstr>
      <vt:lpstr>Доходы бюджета поселения в 2021 году составили  21 485,3 тыс.руб</vt:lpstr>
      <vt:lpstr>Расходы бюджета поселения за 2021 г составили </vt:lpstr>
      <vt:lpstr>Поступления налогов в бюджет поселения</vt:lpstr>
      <vt:lpstr>Годовая отчетность</vt:lpstr>
      <vt:lpstr>Ежемесячная/ежеквартальная отчетность</vt:lpstr>
      <vt:lpstr>За 2021 год:</vt:lpstr>
      <vt:lpstr>Постановление о поквартальном исполнении бюджета</vt:lpstr>
      <vt:lpstr>СЕКТОРОМ ЭКОНОМИКИ И ФИНАНСОВ подготовлено:</vt:lpstr>
      <vt:lpstr>    Рассмотрено 210 документ входящей корреспонденции  Оформлено 123 документов исходящей корреспонденции  </vt:lpstr>
      <vt:lpstr>Для выполнения задач, поставленных перед сектором экономики и финансов, используются следующие информационные системы </vt:lpstr>
      <vt:lpstr>Слайд 15</vt:lpstr>
      <vt:lpstr>  СПАСИБО ЗА ВНИМАНИЕ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128</cp:revision>
  <dcterms:created xsi:type="dcterms:W3CDTF">2016-03-10T14:49:59Z</dcterms:created>
  <dcterms:modified xsi:type="dcterms:W3CDTF">2022-02-08T10:44:44Z</dcterms:modified>
</cp:coreProperties>
</file>