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4950.7</c:v>
                </c:pt>
                <c:pt idx="1">
                  <c:v>5851.7</c:v>
                </c:pt>
              </c:numCache>
            </c:numRef>
          </c:val>
        </c:ser>
        <c:shape val="cylinder"/>
        <c:axId val="56103296"/>
        <c:axId val="56104832"/>
        <c:axId val="0"/>
      </c:bar3DChart>
      <c:catAx>
        <c:axId val="56103296"/>
        <c:scaling>
          <c:orientation val="minMax"/>
        </c:scaling>
        <c:axPos val="l"/>
        <c:tickLblPos val="nextTo"/>
        <c:crossAx val="56104832"/>
        <c:crosses val="autoZero"/>
        <c:auto val="1"/>
        <c:lblAlgn val="ctr"/>
        <c:lblOffset val="100"/>
      </c:catAx>
      <c:valAx>
        <c:axId val="56104832"/>
        <c:scaling>
          <c:orientation val="minMax"/>
        </c:scaling>
        <c:axPos val="b"/>
        <c:majorGridlines/>
        <c:numFmt formatCode="General" sourceLinked="1"/>
        <c:tickLblPos val="nextTo"/>
        <c:crossAx val="56103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900716843081633"/>
          <c:y val="4.5110678723741811E-2"/>
          <c:w val="0.74466222917591263"/>
          <c:h val="0.8151075058092330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2525.5</c:v>
                </c:pt>
                <c:pt idx="1">
                  <c:v>2959.5</c:v>
                </c:pt>
              </c:numCache>
            </c:numRef>
          </c:val>
        </c:ser>
        <c:shape val="cylinder"/>
        <c:axId val="67095552"/>
        <c:axId val="62591744"/>
        <c:axId val="0"/>
      </c:bar3DChart>
      <c:catAx>
        <c:axId val="67095552"/>
        <c:scaling>
          <c:orientation val="minMax"/>
        </c:scaling>
        <c:axPos val="b"/>
        <c:tickLblPos val="nextTo"/>
        <c:crossAx val="62591744"/>
        <c:crosses val="autoZero"/>
        <c:auto val="1"/>
        <c:lblAlgn val="ctr"/>
        <c:lblOffset val="100"/>
      </c:catAx>
      <c:valAx>
        <c:axId val="62591744"/>
        <c:scaling>
          <c:orientation val="minMax"/>
        </c:scaling>
        <c:axPos val="l"/>
        <c:majorGridlines/>
        <c:numFmt formatCode="General" sourceLinked="1"/>
        <c:tickLblPos val="nextTo"/>
        <c:crossAx val="67095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EFAADD-37B5-45E1-B42B-1BCB09559BE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err="1" smtClean="0"/>
              <a:t>НИКОЛАЕВСкое</a:t>
            </a:r>
            <a:r>
              <a:rPr lang="ru-RU" dirty="0" smtClean="0"/>
              <a:t> сельское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ФИНАНСОВО-ЭКОНОМИЧЕСКИЙ СЕКТОР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071546"/>
            <a:ext cx="2433638" cy="1562104"/>
          </a:xfrm>
        </p:spPr>
        <p:txBody>
          <a:bodyPr/>
          <a:lstStyle/>
          <a:p>
            <a:pPr algn="ctr"/>
            <a:r>
              <a:rPr lang="ru-RU" sz="4000" dirty="0" smtClean="0"/>
              <a:t>За 2015 год: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Составлено </a:t>
            </a:r>
            <a:r>
              <a:rPr lang="ru-RU" sz="3200" b="1" i="1" dirty="0" smtClean="0"/>
              <a:t>154 </a:t>
            </a:r>
            <a:r>
              <a:rPr lang="ru-RU" sz="3200" dirty="0" smtClean="0"/>
              <a:t>уведомления по уточнению платежей</a:t>
            </a:r>
          </a:p>
          <a:p>
            <a:r>
              <a:rPr lang="ru-RU" sz="3200" dirty="0" smtClean="0"/>
              <a:t>Оформлены </a:t>
            </a:r>
            <a:r>
              <a:rPr lang="ru-RU" sz="3200" b="1" i="1" dirty="0" smtClean="0"/>
              <a:t>15</a:t>
            </a:r>
            <a:r>
              <a:rPr lang="ru-RU" sz="3200" dirty="0" smtClean="0"/>
              <a:t> заявок на возврат </a:t>
            </a:r>
          </a:p>
          <a:p>
            <a:r>
              <a:rPr lang="ru-RU" sz="3200" dirty="0" smtClean="0"/>
              <a:t>Внесено </a:t>
            </a:r>
            <a:r>
              <a:rPr lang="ru-RU" sz="3200" b="1" i="1" dirty="0" smtClean="0"/>
              <a:t>23</a:t>
            </a:r>
            <a:r>
              <a:rPr lang="ru-RU" sz="3200" dirty="0" smtClean="0"/>
              <a:t> изменения в сводную бюджетную роспись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21870" cy="12144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№247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15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.07.2016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Николаевского сельского поселения за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2016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24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17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.10.2016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Николаевского сельского поселения за 9 месяцев 2016 года».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643998" cy="361475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7распоряжений Администрации </a:t>
            </a:r>
            <a:r>
              <a:rPr lang="ru-RU" dirty="0" err="1" smtClean="0"/>
              <a:t>НИКОЛАЕВСкого</a:t>
            </a:r>
            <a:r>
              <a:rPr lang="ru-RU" dirty="0" smtClean="0"/>
              <a:t> сельского поселения о выделении средств из резервного фонда;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11проектов постановлений Администрации поселения нормативного характера;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30 распоряжений. Регламентирующих бюджетный процесс в НИКОЛАЕВСКОМ сельском поселении;</a:t>
            </a:r>
          </a:p>
          <a:p>
            <a:pPr algn="just"/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8 проектов решений Собрания депутатов НИКОЛАЕВСКОГО сельского поселения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Финансово – экономическим сектором подготовлено: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215370" cy="52863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Специалистами финансово-экономического сектора проверялись все вносимые изменения в 10 муниципальных программ Николаевского сельского поселения, действовавших в 2016 году и проверены 10 муниципальных программ Николаевского сельского поселения, которые будут действовать с 2016 года.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072494" cy="585791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Рассмотрено 401 документ входящей корреспонденции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Оформлено 121 документов исходящей корреспонденций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001056" cy="3614758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бюджетного процесса (АСБП)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Программное Обеспечение по приказу 76н «свод реестров расходных обязательств»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Комплекс электронной отчетности и документооборота «</a:t>
            </a:r>
            <a:r>
              <a:rPr lang="ru-RU" sz="1200" dirty="0" err="1" smtClean="0"/>
              <a:t>Сбис</a:t>
            </a:r>
            <a:r>
              <a:rPr lang="ru-RU" sz="1200" dirty="0" err="1" smtClean="0"/>
              <a:t>+</a:t>
            </a:r>
            <a:r>
              <a:rPr lang="ru-RU" sz="1200" dirty="0" smtClean="0"/>
              <a:t>»</a:t>
            </a:r>
            <a:endParaRPr lang="ru-RU" sz="12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Автоматизированная информационная система 1С-предприятие и 1С-зарплата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/>
              <a:t>Информационная система «</a:t>
            </a:r>
            <a:r>
              <a:rPr lang="ru-RU" sz="1200" dirty="0" err="1" smtClean="0"/>
              <a:t>скиф-бп</a:t>
            </a:r>
            <a:r>
              <a:rPr lang="ru-RU" sz="1200" dirty="0" smtClean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1200" dirty="0" smtClean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Для выполнения задач, поставленных перед финансово-экономическим сектором, используются следующие информационные системы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8286808" cy="36147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Соответствие финансовых возможностей Троицкого 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Повышение прозрачности и открытости бюджетного процесса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бюджета поселения на 2016 год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27966" cy="61293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</a:t>
            </a:r>
            <a:r>
              <a:rPr lang="ru-RU" smtClean="0">
                <a:solidFill>
                  <a:schemeClr val="tx1"/>
                </a:solidFill>
              </a:rPr>
              <a:t>ЗА ВНИМАНИЕ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АДМИНИСТРАЦИИ НИКОЛАЕВСКОГО СЕЛЬСКОГО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ГЛАВА СЕЛЬСКОГО ПОСЕЛЕНИЯ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ВЕДУЩИЙ СПЕЦИАЛИСТ</a:t>
            </a:r>
          </a:p>
          <a:p>
            <a:pPr algn="ctr"/>
            <a:r>
              <a:rPr lang="ru-RU" dirty="0" smtClean="0"/>
              <a:t>2 ЕДИНИЦЫ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3357562"/>
            <a:ext cx="200026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Главный специалист </a:t>
            </a:r>
            <a:r>
              <a:rPr lang="ru-RU" sz="1100" dirty="0" smtClean="0"/>
              <a:t>2 единицы СПЕЦИАЛИСТ </a:t>
            </a:r>
            <a:r>
              <a:rPr lang="ru-RU" sz="1100" dirty="0" smtClean="0"/>
              <a:t>1 </a:t>
            </a:r>
            <a:r>
              <a:rPr lang="ru-RU" sz="1100" dirty="0" smtClean="0"/>
              <a:t>КАТЕГОРИИ 1 единица</a:t>
            </a:r>
            <a:endParaRPr lang="ru-RU" sz="11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ГЛАВНЫЙ БУХГАЛТЕР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</a:t>
            </a:r>
            <a:r>
              <a:rPr lang="ru-RU" dirty="0" smtClean="0"/>
              <a:t>СЕКТОРА 2 единицы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ИНСПЕКТОР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ВОДИТЕЛЬ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УБОРЩИК </a:t>
            </a:r>
          </a:p>
          <a:p>
            <a:pPr algn="ctr"/>
            <a:r>
              <a:rPr lang="ru-RU" dirty="0" smtClean="0"/>
              <a:t>0,5 ЕДИНИЦЫ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ЗАДАЧАМИ ФИНАНСОВОГО СЕКТОРА ЯВЛЯЮТСЯ: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обеспечение проведения и реализации единой финансовой и бюджетной политики в Николаевском 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формирование проектов бюджета Николаевского сельского поселения и прогноза бюджета Николаевского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исполнения бюджета Николаевского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ведение бюджетного учета и формирование отчетности об исполнении бюджета Николаевского сельского поселения и консолидированного бюджета Николаевского 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совершенствование организации бюджетного процесса в Николаевском 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Николаевского 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- проведение и разработка документации для координационного совета Николаевского 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effectLst/>
                <a:latin typeface="Times New Roman" pitchFamily="18" charset="0"/>
              </a:rPr>
              <a:t>Бюджет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Николаеского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сельского поселения на 2016 год утвержден решением Собрания депутатов Николаевского сельского поселения от </a:t>
            </a:r>
            <a:r>
              <a:rPr lang="ru-RU" sz="3200" b="1" i="1" u="sng" dirty="0" smtClean="0">
                <a:latin typeface="Times New Roman" pitchFamily="18" charset="0"/>
              </a:rPr>
              <a:t>28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.12.2015г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. № </a:t>
            </a:r>
            <a:r>
              <a:rPr lang="ru-RU" sz="3200" b="1" i="1" u="sng" dirty="0" smtClean="0">
                <a:latin typeface="Times New Roman" pitchFamily="18" charset="0"/>
              </a:rPr>
              <a:t>127</a:t>
            </a:r>
            <a:r>
              <a:rPr lang="ru-RU" sz="3200" b="1" i="1" dirty="0" smtClean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 smtClean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 smtClean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 smtClean="0">
                <a:latin typeface="Times New Roman" pitchFamily="18" charset="0"/>
              </a:rPr>
              <a:t>01.01.2016г.</a:t>
            </a:r>
            <a:endParaRPr lang="ru-RU" sz="3200" b="1" i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2016 году составили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78729,9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</p:nvPr>
        </p:nvGraphicFramePr>
        <p:xfrm>
          <a:off x="357158" y="2357430"/>
          <a:ext cx="850112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поселения на социальную сферу составили :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1500173"/>
          <a:ext cx="8643996" cy="48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/>
                <a:gridCol w="2143140"/>
                <a:gridCol w="2357453"/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1 586,4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945,8</a:t>
                      </a:r>
                      <a:endParaRPr lang="ru-RU" dirty="0"/>
                    </a:p>
                  </a:txBody>
                  <a:tcPr/>
                </a:tc>
              </a:tr>
              <a:tr h="81615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</a:t>
                      </a:r>
                      <a:r>
                        <a:rPr lang="ru-RU" baseline="0" dirty="0" smtClean="0"/>
                        <a:t> взимаемый в связи с применением УСН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ЕСН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337,9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физ.лиц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587,2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2319,0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</a:t>
                      </a:r>
                      <a:r>
                        <a:rPr lang="ru-RU" baseline="0" dirty="0" smtClean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139,0</a:t>
                      </a:r>
                      <a:endParaRPr lang="ru-RU" dirty="0"/>
                    </a:p>
                  </a:txBody>
                  <a:tcPr/>
                </a:tc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5815,3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71829,5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  <a:endParaRPr lang="ru-RU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Ф.0503111</a:t>
            </a:r>
            <a:r>
              <a:rPr lang="en-US" sz="3200" dirty="0" smtClean="0"/>
              <a:t>m</a:t>
            </a:r>
            <a:endParaRPr lang="ru-RU" sz="3200" dirty="0" smtClean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Ф.0503377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Реестр</a:t>
            </a:r>
            <a:r>
              <a:rPr lang="ru-RU" sz="2900" dirty="0" smtClean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№1 контракт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 smtClean="0"/>
              <a:t>Сведения об</a:t>
            </a:r>
            <a:r>
              <a:rPr lang="ru-RU" sz="2900" dirty="0" smtClean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  <a:endParaRPr lang="ru-RU" sz="29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Ф.0503377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Бухгалтерская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«</a:t>
            </a:r>
            <a:r>
              <a:rPr lang="en-US" sz="3400" dirty="0" err="1" smtClean="0"/>
              <a:t>oks</a:t>
            </a:r>
            <a:r>
              <a:rPr lang="ru-RU" sz="3400" dirty="0" smtClean="0"/>
              <a:t>» и «</a:t>
            </a:r>
            <a:r>
              <a:rPr lang="en-US" sz="3400" dirty="0" err="1" smtClean="0"/>
              <a:t>okb</a:t>
            </a:r>
            <a:r>
              <a:rPr lang="ru-RU" sz="3400" dirty="0" smtClean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Ф.0503074 14-МО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Форма №1 контракт «Сведения об определении</a:t>
            </a:r>
            <a:r>
              <a:rPr lang="ru-RU" sz="3400" dirty="0" smtClean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Сводка</a:t>
            </a:r>
            <a:r>
              <a:rPr lang="ru-RU" sz="3400" dirty="0" smtClean="0"/>
              <a:t> по доходам и плановым показателям</a:t>
            </a:r>
            <a:endParaRPr lang="ru-RU" sz="3400" baseline="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по </a:t>
            </a:r>
            <a:r>
              <a:rPr lang="ru-RU" sz="3400" dirty="0" err="1" smtClean="0"/>
              <a:t>ВУСам</a:t>
            </a:r>
            <a:endParaRPr kumimoji="0" lang="ru-RU" sz="3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</a:t>
            </a:r>
            <a:r>
              <a:rPr lang="ru-RU" sz="3400" dirty="0" smtClean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 smtClean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ыинансируемых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 smtClean="0"/>
              <a:t>Сведения №22-ЖКХ  «Сведения о работе ЖК организаций в условиях </a:t>
            </a:r>
            <a:r>
              <a:rPr lang="ru-RU" sz="3400" dirty="0" err="1" smtClean="0"/>
              <a:t>рефрмы</a:t>
            </a:r>
            <a:endParaRPr lang="ru-RU" sz="3400" dirty="0" smtClean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260</TotalTime>
  <Words>832</Words>
  <Application>Microsoft Office PowerPoint</Application>
  <PresentationFormat>Экран 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ФИНАНСОВО-ЭКОНОМИЧЕСКИЙ СЕКТОР</vt:lpstr>
      <vt:lpstr>СТРУКТУРА АДМИНИСТРАЦИИ НИКОЛАЕВСКОГО СЕЛЬСКОГО ПОСЕЛЕНИЯ</vt:lpstr>
      <vt:lpstr>ОСНОВНЫМИ ЗАДАЧАМИ ФИНАНСОВОГО СЕКТОРА ЯВЛЯЮТСЯ:</vt:lpstr>
      <vt:lpstr>Слайд 4</vt:lpstr>
      <vt:lpstr>Доходы бюджета поселения в 2016 году составили  78729,9 тыс.руб</vt:lpstr>
      <vt:lpstr>Расходы бюджета поселения на социальную сферу составили :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2015 год:</vt:lpstr>
      <vt:lpstr>Постановление о поквартальном исполнении бюджета</vt:lpstr>
      <vt:lpstr>Финансово – экономическим сектором подготовлено:</vt:lpstr>
      <vt:lpstr>Специалистами финансово-экономического сектора проверялись все вносимые изменения в 10 муниципальных программ Николаевского сельского поселения, действовавших в 2016 году и проверены 10 муниципальных программ Николаевского сельского поселения, которые будут действовать с 2016 года.                  </vt:lpstr>
      <vt:lpstr>Рассмотрено 401 документ входящей корреспонденции    Оформлено 121 документов исходящей корреспонденций  </vt:lpstr>
      <vt:lpstr>Для выполнения задач, поставленных перед финансово-экономическим сектором, используются следующие информационные системы </vt:lpstr>
      <vt:lpstr>Расходы бюджета поселения на 2016 год</vt:lpstr>
      <vt:lpstr>СПАСИБО ЗА ВНИМАНИЕ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2016-03-10T14:49:59Z</dcterms:created>
  <dcterms:modified xsi:type="dcterms:W3CDTF">2017-04-06T08:06:51Z</dcterms:modified>
</cp:coreProperties>
</file>